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2"/>
    <p:sldId id="257" r:id="rId3"/>
    <p:sldId id="259" r:id="rId4"/>
    <p:sldId id="310" r:id="rId5"/>
    <p:sldId id="311" r:id="rId6"/>
    <p:sldId id="312" r:id="rId7"/>
    <p:sldId id="291" r:id="rId8"/>
    <p:sldId id="284" r:id="rId9"/>
    <p:sldId id="313" r:id="rId10"/>
    <p:sldId id="300" r:id="rId11"/>
    <p:sldId id="301" r:id="rId12"/>
    <p:sldId id="302" r:id="rId13"/>
    <p:sldId id="303" r:id="rId14"/>
    <p:sldId id="285" r:id="rId15"/>
    <p:sldId id="314" r:id="rId16"/>
    <p:sldId id="275" r:id="rId17"/>
    <p:sldId id="304" r:id="rId18"/>
    <p:sldId id="305" r:id="rId19"/>
    <p:sldId id="306" r:id="rId20"/>
    <p:sldId id="307" r:id="rId21"/>
    <p:sldId id="287" r:id="rId22"/>
    <p:sldId id="315" r:id="rId23"/>
    <p:sldId id="308" r:id="rId24"/>
    <p:sldId id="316" r:id="rId25"/>
    <p:sldId id="317" r:id="rId26"/>
    <p:sldId id="318" r:id="rId27"/>
    <p:sldId id="258" r:id="rId28"/>
  </p:sldIdLst>
  <p:sldSz cx="12192000" cy="6858000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E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305" autoAdjust="0"/>
    <p:restoredTop sz="94660"/>
  </p:normalViewPr>
  <p:slideViewPr>
    <p:cSldViewPr snapToGrid="0">
      <p:cViewPr varScale="1">
        <p:scale>
          <a:sx n="91" d="100"/>
          <a:sy n="91" d="100"/>
        </p:scale>
        <p:origin x="76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0BB04D-3A4E-46BC-8473-8CE1957B3CF0}" type="datetimeFigureOut">
              <a:rPr lang="cs-CZ" smtClean="0"/>
              <a:t>06.09.2024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67EB7F-8DFA-47D4-915F-68260FB02F0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18100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C72A59-ADC4-471B-890F-9ED2D9991B19}" type="datetimeFigureOut">
              <a:rPr lang="cs-CZ" smtClean="0"/>
              <a:t>06.09.2024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2D8238-A6B4-4955-8D2A-F5B3D7886E6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9734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71F326-25BB-40CB-8275-1560178EB6F3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22340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71F326-25BB-40CB-8275-1560178EB6F3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68984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71F326-25BB-40CB-8275-1560178EB6F3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09634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71F326-25BB-40CB-8275-1560178EB6F3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66804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71F326-25BB-40CB-8275-1560178EB6F3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49864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71F326-25BB-40CB-8275-1560178EB6F3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57477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71F326-25BB-40CB-8275-1560178EB6F3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06241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71F326-25BB-40CB-8275-1560178EB6F3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22008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71F326-25BB-40CB-8275-1560178EB6F3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168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můžete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2F1D7-C3F7-48EA-BD07-508A1D22B9E9}" type="datetime1">
              <a:rPr lang="cs-CZ" smtClean="0"/>
              <a:t>06.09.2024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38657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50398-CC3F-4FDF-B8BE-C428D8BA38E2}" type="datetime1">
              <a:rPr lang="cs-CZ" smtClean="0"/>
              <a:t>06.09.2024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34431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B29FC-FBE2-4CA5-B759-091BB99936E6}" type="datetime1">
              <a:rPr lang="cs-CZ" smtClean="0"/>
              <a:t>06.09.2024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27571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0D0CC-9A5C-4A98-82BF-FC44FA10E6FF}" type="datetime1">
              <a:rPr lang="cs-CZ" smtClean="0"/>
              <a:t>06.09.2024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85248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8F53D-E7F3-443E-AA8C-8172A17ADE9B}" type="datetime1">
              <a:rPr lang="cs-CZ" smtClean="0"/>
              <a:t>06.09.2024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96951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2C944-34BF-47B1-AFCF-2EA0E91304EA}" type="datetime1">
              <a:rPr lang="cs-CZ" smtClean="0"/>
              <a:t>06.09.2024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86831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92E7E-0023-4A84-A0D8-CD13F25EEF0E}" type="datetime1">
              <a:rPr lang="cs-CZ" smtClean="0"/>
              <a:t>06.09.2024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13854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BA1A9-0CD0-49AC-9390-864DABEF81B6}" type="datetime1">
              <a:rPr lang="cs-CZ" smtClean="0"/>
              <a:t>06.09.2024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247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E9F66-6C57-4695-87BB-7393B426D40E}" type="datetime1">
              <a:rPr lang="cs-CZ" smtClean="0"/>
              <a:t>06.09.2024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1395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F2B43-A2F9-46FF-A615-81587A5A013A}" type="datetime1">
              <a:rPr lang="cs-CZ" smtClean="0"/>
              <a:t>06.09.2024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29695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96856-3FD3-4570-A84E-31BBB4CD1CEA}" type="datetime1">
              <a:rPr lang="cs-CZ" smtClean="0"/>
              <a:t>06.09.2024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22008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8CA09-FB57-4518-B0CB-8B477F92E050}" type="datetime1">
              <a:rPr lang="cs-CZ" smtClean="0"/>
              <a:t>06.09.2024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894A15-C206-4292-A047-BB10EDABDAC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4478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5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24280" y="2789717"/>
            <a:ext cx="5447251" cy="1056183"/>
          </a:xfrm>
        </p:spPr>
        <p:txBody>
          <a:bodyPr>
            <a:noAutofit/>
          </a:bodyPr>
          <a:lstStyle/>
          <a:p>
            <a:pPr algn="l"/>
            <a:r>
              <a:rPr lang="cs-CZ" sz="2800" b="1" dirty="0" smtClean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Elektronizace dávek nemocenského pojištění</a:t>
            </a:r>
            <a:endParaRPr lang="cs-CZ" sz="2800" b="1" dirty="0">
              <a:solidFill>
                <a:srgbClr val="005E1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729842" y="4394382"/>
            <a:ext cx="5359167" cy="1145628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lang="cs-CZ" sz="7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Eva Bolcková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lang="cs-CZ" sz="6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ř</a:t>
            </a:r>
            <a:r>
              <a:rPr lang="cs-CZ" sz="6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editelka odboru nemocenského pojištění ČSSZ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endParaRPr lang="cs-CZ" sz="6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lang="cs-CZ" sz="7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Martina Huřťáková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lang="cs-CZ" sz="6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odd</a:t>
            </a:r>
            <a:r>
              <a:rPr lang="cs-CZ" sz="6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cs-CZ" sz="6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meritorně-právní</a:t>
            </a:r>
            <a:endParaRPr lang="cs-CZ" sz="6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>
              <a:spcBef>
                <a:spcPts val="0"/>
              </a:spcBef>
              <a:spcAft>
                <a:spcPts val="300"/>
              </a:spcAft>
            </a:pPr>
            <a:endParaRPr lang="cs-CZ" sz="1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5" name="Přímá spojnice 4"/>
          <p:cNvCxnSpPr/>
          <p:nvPr/>
        </p:nvCxnSpPr>
        <p:spPr>
          <a:xfrm>
            <a:off x="729842" y="4258763"/>
            <a:ext cx="4941116" cy="0"/>
          </a:xfrm>
          <a:prstGeom prst="line">
            <a:avLst/>
          </a:prstGeom>
          <a:ln w="19050">
            <a:solidFill>
              <a:srgbClr val="005E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odnadpis 2"/>
          <p:cNvSpPr txBox="1">
            <a:spLocks/>
          </p:cNvSpPr>
          <p:nvPr/>
        </p:nvSpPr>
        <p:spPr>
          <a:xfrm>
            <a:off x="668323" y="6088492"/>
            <a:ext cx="5359167" cy="707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lang="cs-CZ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10. </a:t>
            </a:r>
            <a:r>
              <a:rPr lang="cs-CZ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</a:t>
            </a:r>
            <a:r>
              <a:rPr lang="cs-CZ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2024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endParaRPr lang="cs-CZ" sz="1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42" y="834057"/>
            <a:ext cx="2100624" cy="751009"/>
          </a:xfrm>
          <a:prstGeom prst="rect">
            <a:avLst/>
          </a:prstGeom>
        </p:spPr>
      </p:pic>
      <p:pic>
        <p:nvPicPr>
          <p:cNvPr id="8" name="Obrázek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3462" y="863332"/>
            <a:ext cx="1426240" cy="692458"/>
          </a:xfrm>
          <a:prstGeom prst="rect">
            <a:avLst/>
          </a:prstGeom>
        </p:spPr>
      </p:pic>
      <p:pic>
        <p:nvPicPr>
          <p:cNvPr id="9" name="Obrázek 8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6754" y="909707"/>
            <a:ext cx="2201472" cy="599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518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 smtClean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Zavedení elektronizace dávek NP</a:t>
            </a:r>
            <a:endParaRPr lang="cs-CZ" sz="4000" b="1" dirty="0">
              <a:solidFill>
                <a:srgbClr val="005E1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cs-CZ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Návrh zákona byl předložen Poslanecké sněmovně jako </a:t>
            </a:r>
            <a:r>
              <a:rPr lang="cs-CZ" b="1" dirty="0" smtClean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sněmovní tisk č. 706 </a:t>
            </a:r>
            <a:r>
              <a:rPr lang="cs-CZ" sz="24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(1. čtení proběhlo 28. 6. 2024, 2. čtení proběhne od 10. 9. 2024)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cs-CZ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Vypořádání připomínek bylo projednáno se zástupci lékařských i zaměstnavatelských sdružení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cs-CZ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Navrhovaná účinnost je od </a:t>
            </a:r>
            <a:r>
              <a:rPr lang="cs-CZ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1. 1. 2025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cs-CZ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 straně ČSSZ probíhají technické přípravy v průběhu legislativního procesu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cs-CZ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Součástí návrhu je </a:t>
            </a:r>
            <a:r>
              <a:rPr lang="cs-CZ" b="1" dirty="0" smtClean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zavedení ošetřovného u OSVČ a zaměstnanců na DPP a DPČ</a:t>
            </a:r>
          </a:p>
          <a:p>
            <a:pPr algn="just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63002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Principy elektronizace dávek nemocenského pojištění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 algn="just">
              <a:lnSpc>
                <a:spcPct val="100000"/>
              </a:lnSpc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cs-CZ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Využití stávajících kanálů a procesů - navázání na zavedené řešení </a:t>
            </a:r>
            <a:r>
              <a:rPr lang="cs-CZ" sz="2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eNeschopenky</a:t>
            </a:r>
            <a:endParaRPr lang="cs-CZ" sz="2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just">
              <a:lnSpc>
                <a:spcPct val="100000"/>
              </a:lnSpc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cs-CZ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Informace od lékaře k ostatním druhům dávek budou ČSSZ hlášeny obdobně jako u </a:t>
            </a:r>
            <a:r>
              <a:rPr lang="cs-CZ" sz="2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eNeschopenky</a:t>
            </a:r>
            <a:r>
              <a:rPr lang="cs-CZ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cs-CZ" sz="26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podstatná změna</a:t>
            </a:r>
            <a:r>
              <a:rPr lang="cs-CZ" sz="2600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cs-CZ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 v tom, že u ostatních druhů dávek </a:t>
            </a:r>
            <a:r>
              <a:rPr lang="cs-CZ" sz="26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bude ošetřující lékař zasílat pouze jedno hlášení</a:t>
            </a:r>
            <a:r>
              <a:rPr lang="cs-CZ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na kterém nebude uvedený pojistný vztah </a:t>
            </a:r>
            <a:r>
              <a:rPr lang="cs-CZ" sz="2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</a:t>
            </a:r>
            <a:r>
              <a:rPr lang="cs-CZ" sz="2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cs-CZ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bude tedy zasílat pouze jedno hlášení </a:t>
            </a:r>
            <a:r>
              <a:rPr lang="cs-CZ" sz="26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při více pojistných </a:t>
            </a:r>
            <a:r>
              <a:rPr lang="cs-CZ" sz="2600" b="1" dirty="0" smtClean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vztazích</a:t>
            </a:r>
            <a:endParaRPr lang="cs-CZ" sz="2600" b="1" dirty="0">
              <a:solidFill>
                <a:schemeClr val="accent6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>
              <a:lnSpc>
                <a:spcPct val="100000"/>
              </a:lnSpc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cs-CZ" sz="26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Povinně elektronický systém </a:t>
            </a:r>
            <a:r>
              <a:rPr lang="cs-CZ" sz="2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bude</a:t>
            </a:r>
            <a:r>
              <a:rPr lang="cs-CZ" sz="2600" b="1" dirty="0" smtClean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cs-CZ" sz="2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nejen </a:t>
            </a:r>
            <a:r>
              <a:rPr lang="cs-CZ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 zaměstnavatele, ale i pro lékaře, </a:t>
            </a:r>
            <a:r>
              <a:rPr lang="cs-CZ" sz="26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 případy výpadků bude papírový </a:t>
            </a:r>
            <a:r>
              <a:rPr lang="cs-CZ" sz="2600" b="1" dirty="0" smtClean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tiskopis</a:t>
            </a:r>
            <a:endParaRPr lang="cs-CZ" sz="2600" b="1" dirty="0">
              <a:solidFill>
                <a:schemeClr val="accent6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just">
              <a:lnSpc>
                <a:spcPct val="120000"/>
              </a:lnSpc>
              <a:spcAft>
                <a:spcPts val="300"/>
              </a:spcAft>
              <a:buFont typeface="Wingdings" panose="05000000000000000000" pitchFamily="2" charset="2"/>
              <a:buChar char="§"/>
            </a:pPr>
            <a:endParaRPr lang="cs-CZ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4082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Principy elektronizace dávek nemocenského pojištění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 algn="just">
              <a:lnSpc>
                <a:spcPct val="100000"/>
              </a:lnSpc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cs-CZ" sz="26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Veškeré údaje </a:t>
            </a:r>
            <a:r>
              <a:rPr lang="cs-CZ" sz="2600" b="1" dirty="0" smtClean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od ošetřujícího lékaře </a:t>
            </a:r>
            <a:r>
              <a:rPr lang="cs-CZ" sz="2400" i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(např</a:t>
            </a:r>
            <a:r>
              <a:rPr lang="cs-CZ" sz="2400" i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o datu porodu, potřebě ošetřování, potřebě dlouhodobé péče apod</a:t>
            </a:r>
            <a:r>
              <a:rPr lang="cs-CZ" sz="2400" i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.) </a:t>
            </a:r>
            <a:r>
              <a:rPr lang="cs-CZ" sz="2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budou zasílány </a:t>
            </a:r>
            <a:r>
              <a:rPr lang="cs-CZ" sz="26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 </a:t>
            </a:r>
            <a:r>
              <a:rPr lang="cs-CZ" sz="2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systému ČSSZ a </a:t>
            </a:r>
            <a:r>
              <a:rPr lang="cs-CZ" sz="26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 zaměstnavatele budou dostupné prostřednictvím elektronických </a:t>
            </a:r>
            <a:r>
              <a:rPr lang="cs-CZ" sz="2600" b="1" dirty="0" smtClean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služeb</a:t>
            </a:r>
          </a:p>
          <a:p>
            <a:pPr marL="457200" lvl="1" indent="0" algn="just">
              <a:lnSpc>
                <a:spcPct val="100000"/>
              </a:lnSpc>
              <a:spcAft>
                <a:spcPts val="300"/>
              </a:spcAft>
              <a:buNone/>
            </a:pPr>
            <a:r>
              <a:rPr lang="cs-CZ" sz="22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 </a:t>
            </a:r>
            <a:r>
              <a:rPr lang="cs-CZ" sz="26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in</a:t>
            </a:r>
            <a:r>
              <a:rPr lang="cs-CZ" sz="26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formace </a:t>
            </a:r>
            <a:r>
              <a:rPr lang="cs-CZ" sz="2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potvrzené lékařem si bude </a:t>
            </a:r>
            <a:r>
              <a:rPr lang="cs-CZ" sz="26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moci zaměstnavatel </a:t>
            </a:r>
            <a:r>
              <a:rPr lang="cs-CZ" sz="2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 </a:t>
            </a:r>
            <a:r>
              <a:rPr lang="cs-CZ" sz="26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základě </a:t>
            </a:r>
            <a:r>
              <a:rPr lang="cs-CZ" sz="2600" b="1" dirty="0" smtClean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identifikátoru</a:t>
            </a:r>
            <a:r>
              <a:rPr lang="cs-CZ" sz="26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tj. </a:t>
            </a:r>
            <a:r>
              <a:rPr lang="cs-CZ" sz="2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čísla </a:t>
            </a:r>
            <a:r>
              <a:rPr lang="cs-CZ" sz="26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rozhodnutí/potvrzení </a:t>
            </a:r>
            <a:r>
              <a:rPr lang="cs-CZ" sz="2600" b="1" dirty="0" smtClean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dalšího identifikátoru </a:t>
            </a:r>
            <a:r>
              <a:rPr lang="cs-CZ" i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(např. RČ/EČP ošetřované osoby) </a:t>
            </a:r>
            <a:r>
              <a:rPr lang="cs-CZ" sz="2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ověřit prostřednictvím elektronických </a:t>
            </a:r>
            <a:r>
              <a:rPr lang="cs-CZ" sz="26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služeb, a to:</a:t>
            </a:r>
            <a:endParaRPr lang="cs-CZ" sz="26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5" algn="just">
              <a:lnSpc>
                <a:spcPct val="100000"/>
              </a:lnSpc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cs-CZ" sz="2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přímo ze svého mzdového SW</a:t>
            </a:r>
          </a:p>
          <a:p>
            <a:pPr lvl="5" algn="just">
              <a:lnSpc>
                <a:spcPct val="100000"/>
              </a:lnSpc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cs-CZ" sz="2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 </a:t>
            </a:r>
            <a:r>
              <a:rPr lang="cs-CZ" sz="2400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ePortálu</a:t>
            </a:r>
            <a:r>
              <a:rPr lang="cs-CZ" sz="2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ČSSZ</a:t>
            </a:r>
          </a:p>
          <a:p>
            <a:pPr lvl="0" algn="just">
              <a:lnSpc>
                <a:spcPct val="100000"/>
              </a:lnSpc>
              <a:spcAft>
                <a:spcPts val="300"/>
              </a:spcAft>
              <a:buFont typeface="Wingdings" panose="05000000000000000000" pitchFamily="2" charset="2"/>
              <a:buChar char="§"/>
            </a:pPr>
            <a:endParaRPr lang="cs-CZ" sz="2600" b="1" dirty="0">
              <a:solidFill>
                <a:schemeClr val="accent6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0" indent="0" algn="just">
              <a:lnSpc>
                <a:spcPct val="120000"/>
              </a:lnSpc>
              <a:spcAft>
                <a:spcPts val="300"/>
              </a:spcAft>
              <a:buNone/>
            </a:pPr>
            <a:endParaRPr lang="cs-CZ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894A15-C206-4292-A047-BB10EDABDAC9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5276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Principy elektronizace dávek nemocenského pojištění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 algn="just">
              <a:lnSpc>
                <a:spcPct val="100000"/>
              </a:lnSpc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cs-CZ" sz="2600" b="1" dirty="0" smtClean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Žádost </a:t>
            </a:r>
            <a:r>
              <a:rPr lang="cs-CZ" sz="26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dávku bude nově spojena s oznámením sociální události </a:t>
            </a:r>
            <a:r>
              <a:rPr lang="cs-CZ" sz="2400" i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(překážky v práci) </a:t>
            </a:r>
            <a:r>
              <a:rPr lang="cs-CZ" sz="2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zaměstnavateli </a:t>
            </a:r>
            <a:r>
              <a:rPr lang="cs-CZ" sz="2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</a:t>
            </a:r>
            <a:r>
              <a:rPr lang="cs-CZ" sz="2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oznámení může proběhnout </a:t>
            </a:r>
            <a:r>
              <a:rPr lang="cs-CZ" sz="26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neformálně</a:t>
            </a:r>
            <a:r>
              <a:rPr lang="cs-CZ" sz="2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elektronicky či písemně </a:t>
            </a:r>
            <a:r>
              <a:rPr lang="cs-CZ" sz="2400" i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(ČSSZ připravila doporučující vzory)</a:t>
            </a:r>
            <a:r>
              <a:rPr lang="cs-CZ" sz="2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žádost však </a:t>
            </a:r>
            <a:r>
              <a:rPr lang="cs-CZ" sz="26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nesmí být podaná ústně </a:t>
            </a:r>
            <a:r>
              <a:rPr lang="cs-CZ" sz="26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</a:t>
            </a:r>
            <a:r>
              <a:rPr lang="cs-CZ" sz="26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cs-CZ" sz="2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musí jít o prokazatelný způsob </a:t>
            </a:r>
            <a:r>
              <a:rPr lang="cs-CZ" sz="26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oznámení</a:t>
            </a:r>
          </a:p>
          <a:p>
            <a:pPr lvl="0" algn="just">
              <a:lnSpc>
                <a:spcPct val="100000"/>
              </a:lnSpc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cs-CZ" sz="2600" b="1" dirty="0" smtClean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Zaměstnavatel oznámí ČSSZ žádost zaměstnance spolu s údaji potřebnými pro zpracování dávky </a:t>
            </a:r>
            <a:r>
              <a:rPr lang="cs-CZ" sz="26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kvalifikovaným způsobem </a:t>
            </a:r>
            <a:r>
              <a:rPr lang="cs-CZ" sz="2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</a:t>
            </a:r>
            <a:r>
              <a:rPr lang="cs-CZ" sz="2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strukturovaným elektronickým </a:t>
            </a:r>
            <a:r>
              <a:rPr lang="cs-CZ" sz="26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podáním </a:t>
            </a:r>
            <a:r>
              <a:rPr lang="cs-CZ" sz="2400" i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(rozšířená stávající NEMPRI)</a:t>
            </a:r>
            <a:r>
              <a:rPr lang="cs-CZ" sz="26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cs-CZ" sz="2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podklady od zaměstnance zůstanou uloženy u zaměstnavatele</a:t>
            </a:r>
          </a:p>
          <a:p>
            <a:pPr marL="0" lvl="0" indent="0" algn="just">
              <a:lnSpc>
                <a:spcPct val="120000"/>
              </a:lnSpc>
              <a:spcAft>
                <a:spcPts val="300"/>
              </a:spcAft>
              <a:buNone/>
            </a:pPr>
            <a:endParaRPr lang="cs-CZ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894A15-C206-4292-A047-BB10EDABDAC9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3061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Principy elektronizace dávek nemocenského pojištění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 algn="just">
              <a:lnSpc>
                <a:spcPct val="100000"/>
              </a:lnSpc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cs-CZ" sz="2600" b="1" dirty="0" smtClean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Dávka </a:t>
            </a:r>
            <a:r>
              <a:rPr lang="cs-CZ" sz="26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bude vyplacena stejným způsobem, který je v současnosti používán pro výplatu nemocenského </a:t>
            </a:r>
            <a:r>
              <a:rPr lang="cs-CZ" sz="2400" i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(„jak mzda, tak dávka</a:t>
            </a:r>
            <a:r>
              <a:rPr lang="cs-CZ" sz="2400" i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“)</a:t>
            </a:r>
            <a:r>
              <a:rPr lang="cs-CZ" sz="26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457200" lvl="1" indent="0" algn="just">
              <a:lnSpc>
                <a:spcPct val="100000"/>
              </a:lnSpc>
              <a:spcAft>
                <a:spcPts val="300"/>
              </a:spcAft>
              <a:buNone/>
            </a:pPr>
            <a:r>
              <a:rPr lang="cs-CZ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 </a:t>
            </a:r>
            <a:r>
              <a:rPr lang="cs-CZ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</a:t>
            </a:r>
            <a:r>
              <a:rPr lang="cs-CZ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případnou </a:t>
            </a:r>
            <a:r>
              <a:rPr lang="cs-CZ" b="1" dirty="0" smtClean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změnu </a:t>
            </a:r>
            <a:r>
              <a:rPr lang="cs-CZ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způsobu výplaty </a:t>
            </a:r>
            <a:r>
              <a:rPr lang="cs-CZ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musí </a:t>
            </a:r>
            <a:r>
              <a:rPr lang="cs-CZ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požádat </a:t>
            </a:r>
            <a:r>
              <a:rPr lang="cs-CZ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sám zaměstnanec </a:t>
            </a:r>
            <a:r>
              <a:rPr lang="cs-CZ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(tuto žádost tedy nepodává zaměstnavatel) na </a:t>
            </a:r>
            <a:r>
              <a:rPr lang="cs-CZ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tiskopise „Žádost o změnu způsobu výplaty“ </a:t>
            </a:r>
            <a:r>
              <a:rPr lang="cs-CZ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(preferujeme elektronicky přes </a:t>
            </a:r>
            <a:r>
              <a:rPr lang="cs-CZ" dirty="0" err="1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ePortál</a:t>
            </a:r>
            <a:r>
              <a:rPr lang="cs-CZ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ale je možné i v papírové podobě přímo na příslušnou OSSZ)</a:t>
            </a:r>
            <a:endParaRPr lang="cs-CZ" dirty="0" smtClean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0" indent="0" algn="just">
              <a:lnSpc>
                <a:spcPct val="100000"/>
              </a:lnSpc>
              <a:spcAft>
                <a:spcPts val="300"/>
              </a:spcAft>
              <a:buNone/>
            </a:pPr>
            <a:endParaRPr lang="cs-CZ" sz="26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ct val="100000"/>
              </a:lnSpc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cs-CZ" sz="26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OSVČ</a:t>
            </a:r>
            <a:r>
              <a:rPr lang="cs-CZ" sz="2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budou podávat žádost o dávku elektronicky prostřednictvím </a:t>
            </a:r>
            <a:r>
              <a:rPr lang="cs-CZ" sz="2600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ePortálu</a:t>
            </a:r>
            <a:r>
              <a:rPr lang="cs-CZ" sz="2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ČSSZ, popř. v papírové podobě u příslušné OSSZ</a:t>
            </a:r>
          </a:p>
          <a:p>
            <a:pPr marL="0" lvl="0" indent="0" algn="just">
              <a:lnSpc>
                <a:spcPct val="100000"/>
              </a:lnSpc>
              <a:spcAft>
                <a:spcPts val="300"/>
              </a:spcAft>
              <a:buNone/>
            </a:pPr>
            <a:endParaRPr lang="cs-CZ" sz="26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0" indent="0" algn="just">
              <a:lnSpc>
                <a:spcPct val="120000"/>
              </a:lnSpc>
              <a:spcAft>
                <a:spcPts val="300"/>
              </a:spcAft>
              <a:buNone/>
            </a:pPr>
            <a:endParaRPr lang="cs-CZ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894A15-C206-4292-A047-BB10EDABDAC9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2771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1013"/>
          </a:xfrm>
        </p:spPr>
        <p:txBody>
          <a:bodyPr>
            <a:normAutofit/>
          </a:bodyPr>
          <a:lstStyle/>
          <a:p>
            <a:r>
              <a:rPr lang="cs-CZ" sz="4000" b="1" dirty="0" smtClean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Změny v </a:t>
            </a:r>
            <a:r>
              <a:rPr lang="cs-CZ" sz="4000" b="1" dirty="0" err="1" smtClean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eNeschopence</a:t>
            </a:r>
            <a:endParaRPr lang="cs-CZ" sz="4000" b="1" dirty="0">
              <a:solidFill>
                <a:srgbClr val="005E1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156138"/>
            <a:ext cx="10515600" cy="5200212"/>
          </a:xfrm>
        </p:spPr>
        <p:txBody>
          <a:bodyPr>
            <a:noAutofit/>
          </a:bodyPr>
          <a:lstStyle/>
          <a:p>
            <a:pPr lvl="0" algn="just">
              <a:lnSpc>
                <a:spcPct val="100000"/>
              </a:lnSpc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cs-CZ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Mění se </a:t>
            </a:r>
            <a:r>
              <a:rPr lang="cs-CZ" sz="26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způsob předání rozhodnutí </a:t>
            </a:r>
            <a:r>
              <a:rPr lang="cs-CZ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nebo oznámení </a:t>
            </a:r>
            <a:r>
              <a:rPr lang="cs-CZ" sz="2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pojištěnci:</a:t>
            </a:r>
            <a:endParaRPr lang="cs-CZ" sz="2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00100" lvl="2" indent="-342900" algn="just">
              <a:lnSpc>
                <a:spcPct val="100000"/>
              </a:lnSpc>
              <a:spcBef>
                <a:spcPts val="10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cs-CZ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Pojištěnec </a:t>
            </a:r>
            <a:r>
              <a:rPr lang="cs-CZ" sz="22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sdělí </a:t>
            </a:r>
            <a:r>
              <a:rPr lang="cs-CZ" sz="2200" b="1" dirty="0" smtClean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kontaktní údaje</a:t>
            </a:r>
            <a:r>
              <a:rPr lang="cs-CZ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tj. telefon </a:t>
            </a:r>
            <a:r>
              <a:rPr lang="cs-CZ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nebo e-mail pro zaslání </a:t>
            </a:r>
            <a:r>
              <a:rPr lang="cs-CZ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</a:t>
            </a:r>
            <a:r>
              <a:rPr lang="cs-CZ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cs-CZ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zaslání identifikátoru formou SMS či e-mailu</a:t>
            </a:r>
          </a:p>
          <a:p>
            <a:pPr marL="800100" lvl="2" indent="-342900" algn="just">
              <a:lnSpc>
                <a:spcPct val="100000"/>
              </a:lnSpc>
              <a:spcBef>
                <a:spcPts val="10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cs-CZ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Pojištěnec </a:t>
            </a:r>
            <a:r>
              <a:rPr lang="cs-CZ" sz="22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nesdělí kontaktní údaje </a:t>
            </a:r>
            <a:r>
              <a:rPr lang="cs-CZ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</a:t>
            </a:r>
            <a:r>
              <a:rPr lang="cs-CZ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cs-CZ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lékař předá doklad v listinné </a:t>
            </a:r>
            <a:r>
              <a:rPr lang="cs-CZ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podobě</a:t>
            </a:r>
            <a:endParaRPr lang="cs-CZ" sz="2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00100" lvl="2" indent="-342900" algn="just">
              <a:lnSpc>
                <a:spcPct val="100000"/>
              </a:lnSpc>
              <a:spcBef>
                <a:spcPts val="10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cs-CZ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Pojištěnec též může </a:t>
            </a:r>
            <a:r>
              <a:rPr lang="cs-CZ" sz="22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požádat o předání v listinné podobě</a:t>
            </a:r>
          </a:p>
          <a:p>
            <a:pPr algn="just">
              <a:lnSpc>
                <a:spcPct val="100000"/>
              </a:lnSpc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cs-CZ" sz="26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 </a:t>
            </a:r>
            <a:r>
              <a:rPr lang="cs-CZ" sz="2600" b="1" dirty="0" err="1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ePortálu</a:t>
            </a:r>
            <a:r>
              <a:rPr lang="cs-CZ" sz="26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ČSSZ </a:t>
            </a:r>
            <a:r>
              <a:rPr lang="cs-CZ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nalezne pojištěnec po přihlášení </a:t>
            </a:r>
            <a:r>
              <a:rPr lang="cs-CZ" sz="26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příslušné dokumenty k vytištění či </a:t>
            </a:r>
            <a:r>
              <a:rPr lang="cs-CZ" sz="2600" b="1" dirty="0" smtClean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uložení</a:t>
            </a:r>
            <a:endParaRPr lang="cs-CZ" sz="2600" b="1" dirty="0">
              <a:solidFill>
                <a:schemeClr val="accent6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ct val="100000"/>
              </a:lnSpc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cs-CZ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Zaslání SMS či e-mailu se týká těchto </a:t>
            </a:r>
            <a:r>
              <a:rPr lang="cs-CZ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situací:</a:t>
            </a:r>
            <a:endParaRPr lang="cs-CZ" sz="2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00100" lvl="2" indent="-342900" algn="just">
              <a:lnSpc>
                <a:spcPct val="100000"/>
              </a:lnSpc>
              <a:spcBef>
                <a:spcPts val="10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cs-CZ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Vznik, trvání, </a:t>
            </a:r>
            <a:r>
              <a:rPr lang="cs-CZ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ukončení DPN</a:t>
            </a:r>
            <a:endParaRPr lang="cs-CZ" sz="2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00100" lvl="2" indent="-342900" algn="just">
              <a:lnSpc>
                <a:spcPct val="100000"/>
              </a:lnSpc>
              <a:spcBef>
                <a:spcPts val="10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cs-CZ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Hlášení ošetřujícího lékaře </a:t>
            </a:r>
            <a:r>
              <a:rPr lang="cs-CZ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</a:t>
            </a:r>
            <a:r>
              <a:rPr lang="cs-CZ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cs-CZ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změna pobytu, vycházek, hospitalizace</a:t>
            </a:r>
          </a:p>
          <a:p>
            <a:pPr marL="457200" lvl="1" indent="0" algn="just">
              <a:lnSpc>
                <a:spcPct val="120000"/>
              </a:lnSpc>
              <a:spcAft>
                <a:spcPts val="300"/>
              </a:spcAft>
              <a:buNone/>
            </a:pPr>
            <a:r>
              <a:rPr lang="cs-CZ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</a:t>
            </a:r>
            <a:endParaRPr lang="cs-CZ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894A15-C206-4292-A047-BB10EDABDAC9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2510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5251" y="851867"/>
            <a:ext cx="7832855" cy="720000"/>
          </a:xfrm>
        </p:spPr>
        <p:txBody>
          <a:bodyPr rtlCol="0">
            <a:normAutofit/>
          </a:bodyPr>
          <a:lstStyle/>
          <a:p>
            <a:pPr rtl="0"/>
            <a:r>
              <a:rPr lang="cs-CZ" sz="2800" b="1" dirty="0" smtClean="0">
                <a:solidFill>
                  <a:schemeClr val="accent4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Procesní</a:t>
            </a:r>
            <a:r>
              <a:rPr lang="cs-CZ" sz="4000" b="1" dirty="0" smtClean="0">
                <a:solidFill>
                  <a:schemeClr val="accent4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cs-CZ" sz="2800" b="1" dirty="0" smtClean="0">
                <a:solidFill>
                  <a:schemeClr val="accent4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mapa</a:t>
            </a:r>
            <a:endParaRPr lang="en-gb" sz="2800" b="1" dirty="0">
              <a:solidFill>
                <a:schemeClr val="accent4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Obdélník 14"/>
          <p:cNvSpPr/>
          <p:nvPr/>
        </p:nvSpPr>
        <p:spPr>
          <a:xfrm>
            <a:off x="375251" y="109777"/>
            <a:ext cx="8976565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lvl="0"/>
            <a:r>
              <a:rPr lang="cs-CZ" sz="2400" b="1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Peněžitá pomoc v mateřství</a:t>
            </a:r>
            <a:endParaRPr kumimoji="0" lang="cs-CZ" sz="2400" b="0" i="0" u="none" strike="noStrike" kern="1200" cap="none" spc="0" normalizeH="0" baseline="0" noProof="0" dirty="0">
              <a:ln>
                <a:noFill/>
              </a:ln>
              <a:solidFill>
                <a:srgbClr val="4B5363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4" name="Zaoblený obdélník 63"/>
          <p:cNvSpPr/>
          <p:nvPr/>
        </p:nvSpPr>
        <p:spPr>
          <a:xfrm>
            <a:off x="5286375" y="3195320"/>
            <a:ext cx="1619250" cy="467360"/>
          </a:xfrm>
          <a:prstGeom prst="roundRect">
            <a:avLst/>
          </a:prstGeom>
          <a:grp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Zaoblený obdélník 65"/>
          <p:cNvSpPr/>
          <p:nvPr/>
        </p:nvSpPr>
        <p:spPr>
          <a:xfrm>
            <a:off x="4257089" y="4814570"/>
            <a:ext cx="1619250" cy="467360"/>
          </a:xfrm>
          <a:prstGeom prst="roundRect">
            <a:avLst/>
          </a:prstGeom>
          <a:grp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Zaoblený obdélník 67"/>
          <p:cNvSpPr/>
          <p:nvPr/>
        </p:nvSpPr>
        <p:spPr>
          <a:xfrm>
            <a:off x="5286375" y="3195320"/>
            <a:ext cx="1619250" cy="467360"/>
          </a:xfrm>
          <a:prstGeom prst="roundRect">
            <a:avLst/>
          </a:prstGeom>
          <a:grp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92" name="Skupina 91"/>
          <p:cNvGrpSpPr/>
          <p:nvPr/>
        </p:nvGrpSpPr>
        <p:grpSpPr>
          <a:xfrm>
            <a:off x="559578" y="1773065"/>
            <a:ext cx="8298049" cy="4230741"/>
            <a:chOff x="1548000" y="1975453"/>
            <a:chExt cx="5460920" cy="2784237"/>
          </a:xfrm>
        </p:grpSpPr>
        <p:grpSp>
          <p:nvGrpSpPr>
            <p:cNvPr id="91" name="Skupina 90"/>
            <p:cNvGrpSpPr/>
            <p:nvPr/>
          </p:nvGrpSpPr>
          <p:grpSpPr>
            <a:xfrm>
              <a:off x="1548000" y="1975453"/>
              <a:ext cx="5460920" cy="2775907"/>
              <a:chOff x="1548000" y="1975453"/>
              <a:chExt cx="5460920" cy="2775907"/>
            </a:xfrm>
          </p:grpSpPr>
          <p:grpSp>
            <p:nvGrpSpPr>
              <p:cNvPr id="86" name="Skupina 85"/>
              <p:cNvGrpSpPr/>
              <p:nvPr/>
            </p:nvGrpSpPr>
            <p:grpSpPr>
              <a:xfrm>
                <a:off x="1548000" y="1975453"/>
                <a:ext cx="5460920" cy="2775907"/>
                <a:chOff x="1548000" y="1975453"/>
                <a:chExt cx="5460920" cy="2775907"/>
              </a:xfrm>
            </p:grpSpPr>
            <p:grpSp>
              <p:nvGrpSpPr>
                <p:cNvPr id="85" name="Skupina 84"/>
                <p:cNvGrpSpPr/>
                <p:nvPr/>
              </p:nvGrpSpPr>
              <p:grpSpPr>
                <a:xfrm>
                  <a:off x="1548000" y="1975453"/>
                  <a:ext cx="5460920" cy="2775907"/>
                  <a:chOff x="1548000" y="1975453"/>
                  <a:chExt cx="5460920" cy="2775907"/>
                </a:xfrm>
              </p:grpSpPr>
              <p:grpSp>
                <p:nvGrpSpPr>
                  <p:cNvPr id="73" name="Skupina 72"/>
                  <p:cNvGrpSpPr/>
                  <p:nvPr/>
                </p:nvGrpSpPr>
                <p:grpSpPr>
                  <a:xfrm>
                    <a:off x="1548000" y="1975453"/>
                    <a:ext cx="5460920" cy="2775907"/>
                    <a:chOff x="1548000" y="1975453"/>
                    <a:chExt cx="5460920" cy="2775907"/>
                  </a:xfrm>
                </p:grpSpPr>
                <p:grpSp>
                  <p:nvGrpSpPr>
                    <p:cNvPr id="61" name="Skupina 60"/>
                    <p:cNvGrpSpPr/>
                    <p:nvPr/>
                  </p:nvGrpSpPr>
                  <p:grpSpPr>
                    <a:xfrm>
                      <a:off x="1548000" y="1975453"/>
                      <a:ext cx="5460920" cy="2254319"/>
                      <a:chOff x="1548000" y="1975453"/>
                      <a:chExt cx="5460920" cy="2254319"/>
                    </a:xfrm>
                  </p:grpSpPr>
                  <p:grpSp>
                    <p:nvGrpSpPr>
                      <p:cNvPr id="36" name="Skupina 35"/>
                      <p:cNvGrpSpPr/>
                      <p:nvPr/>
                    </p:nvGrpSpPr>
                    <p:grpSpPr>
                      <a:xfrm>
                        <a:off x="1548000" y="1975453"/>
                        <a:ext cx="5423818" cy="688892"/>
                        <a:chOff x="1548000" y="1975453"/>
                        <a:chExt cx="5423818" cy="688892"/>
                      </a:xfrm>
                    </p:grpSpPr>
                    <p:grpSp>
                      <p:nvGrpSpPr>
                        <p:cNvPr id="7" name="Skupina 6"/>
                        <p:cNvGrpSpPr/>
                        <p:nvPr/>
                      </p:nvGrpSpPr>
                      <p:grpSpPr>
                        <a:xfrm>
                          <a:off x="1548000" y="2160000"/>
                          <a:ext cx="1079500" cy="467360"/>
                          <a:chOff x="971442" y="3065004"/>
                          <a:chExt cx="1079500" cy="467360"/>
                        </a:xfrm>
                      </p:grpSpPr>
                      <p:sp>
                        <p:nvSpPr>
                          <p:cNvPr id="19" name="Zaoblený obdélník 18"/>
                          <p:cNvSpPr/>
                          <p:nvPr/>
                        </p:nvSpPr>
                        <p:spPr>
                          <a:xfrm>
                            <a:off x="971442" y="3065004"/>
                            <a:ext cx="1079500" cy="467360"/>
                          </a:xfrm>
                          <a:prstGeom prst="roundRect">
                            <a:avLst/>
                          </a:prstGeom>
                          <a:solidFill>
                            <a:schemeClr val="tx1">
                              <a:lumMod val="40000"/>
                              <a:lumOff val="60000"/>
                            </a:schemeClr>
                          </a:solidFill>
                          <a:ln w="12700" cap="flat" cmpd="sng" algn="ctr">
                            <a:noFill/>
                            <a:prstDash val="solid"/>
                            <a:miter lim="800000"/>
                          </a:ln>
                          <a:effectLst/>
                        </p:spPr>
                        <p:txBody>
                          <a:bodyPr rot="0" spcFirstLastPara="0" vert="horz" wrap="square" lIns="91440" tIns="45720" rIns="91440" bIns="45720" numCol="1" spcCol="0" rtlCol="0" fromWordArt="0" anchor="ctr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marL="0" marR="0" lvl="0" indent="0" algn="l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lang="cs-CZ"/>
                          </a:p>
                        </p:txBody>
                      </p:sp>
                      <p:sp>
                        <p:nvSpPr>
                          <p:cNvPr id="17" name="Textové pole 2"/>
                          <p:cNvSpPr txBox="1"/>
                          <p:nvPr/>
                        </p:nvSpPr>
                        <p:spPr>
                          <a:xfrm>
                            <a:off x="1079442" y="3065004"/>
                            <a:ext cx="899160" cy="467360"/>
                          </a:xfrm>
                          <a:prstGeom prst="rect">
                            <a:avLst/>
                          </a:prstGeom>
                          <a:noFill/>
                          <a:ln w="12700" cap="flat" cmpd="sng" algn="ctr">
                            <a:noFill/>
                            <a:prstDash val="solid"/>
                            <a:miter lim="800000"/>
                          </a:ln>
                          <a:effectLst/>
                        </p:spPr>
                        <p:txBody>
                          <a:bodyPr rot="0" spcFirstLastPara="0" vert="horz" wrap="square" lIns="0" tIns="0" rIns="0" bIns="0" numCol="1" spcCol="0" rtlCol="0" fromWordArt="0" anchor="ctr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marL="0" marR="0" lvl="0" indent="0" algn="ctr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kumimoji="0" lang="cs-CZ" sz="2000" b="1" i="0" u="none" strike="noStrike" kern="0" cap="all" spc="0" normalizeH="0" baseline="0" noProof="0" dirty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Calibri" panose="020F0502020204030204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a:t>OŠETŘUJÍCÍ LÉKAŘ</a:t>
                            </a:r>
                            <a:endParaRPr kumimoji="0" lang="cs-CZ" sz="2000" b="0" i="0" u="none" strike="noStrike" kern="0" cap="all" spc="0" normalizeH="0" baseline="0" noProof="0" dirty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Calibri" panose="020F0502020204030204" pitchFamily="34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1" name="Skupina 10"/>
                        <p:cNvGrpSpPr/>
                        <p:nvPr/>
                      </p:nvGrpSpPr>
                      <p:grpSpPr>
                        <a:xfrm>
                          <a:off x="2495531" y="1975453"/>
                          <a:ext cx="3239135" cy="688892"/>
                          <a:chOff x="4188258" y="3080993"/>
                          <a:chExt cx="3239135" cy="688892"/>
                        </a:xfrm>
                      </p:grpSpPr>
                      <p:cxnSp>
                        <p:nvCxnSpPr>
                          <p:cNvPr id="24" name="Přímá spojnice se šipkou 23"/>
                          <p:cNvCxnSpPr/>
                          <p:nvPr/>
                        </p:nvCxnSpPr>
                        <p:spPr>
                          <a:xfrm>
                            <a:off x="4492603" y="3444950"/>
                            <a:ext cx="2436291" cy="0"/>
                          </a:xfrm>
                          <a:prstGeom prst="straightConnector1">
                            <a:avLst/>
                          </a:prstGeom>
                          <a:noFill/>
                          <a:ln w="19050" cap="flat" cmpd="sng" algn="ctr">
                            <a:solidFill>
                              <a:srgbClr val="4472C4"/>
                            </a:solidFill>
                            <a:prstDash val="solid"/>
                            <a:miter lim="800000"/>
                            <a:tailEnd type="triangle"/>
                          </a:ln>
                          <a:effectLst/>
                        </p:spPr>
                      </p:cxnSp>
                      <p:cxnSp>
                        <p:nvCxnSpPr>
                          <p:cNvPr id="25" name="Přímá spojnice se šipkou 24"/>
                          <p:cNvCxnSpPr/>
                          <p:nvPr/>
                        </p:nvCxnSpPr>
                        <p:spPr>
                          <a:xfrm flipH="1">
                            <a:off x="4464728" y="3553540"/>
                            <a:ext cx="2464166" cy="0"/>
                          </a:xfrm>
                          <a:prstGeom prst="straightConnector1">
                            <a:avLst/>
                          </a:prstGeom>
                          <a:noFill/>
                          <a:ln w="19050" cap="flat" cmpd="sng" algn="ctr">
                            <a:solidFill>
                              <a:srgbClr val="70AD47"/>
                            </a:solidFill>
                            <a:prstDash val="solid"/>
                            <a:miter lim="800000"/>
                            <a:tailEnd type="triangle"/>
                          </a:ln>
                          <a:effectLst/>
                        </p:spPr>
                      </p:cxnSp>
                      <p:sp>
                        <p:nvSpPr>
                          <p:cNvPr id="26" name="Textové pole 16"/>
                          <p:cNvSpPr txBox="1"/>
                          <p:nvPr/>
                        </p:nvSpPr>
                        <p:spPr>
                          <a:xfrm>
                            <a:off x="4864749" y="3590180"/>
                            <a:ext cx="1798955" cy="179705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noFill/>
                          </a:ln>
                        </p:spPr>
                        <p:txBody>
                          <a:bodyPr rot="0" spcFirstLastPara="0" vert="horz" wrap="square" lIns="0" tIns="0" rIns="0" bIns="0" numCol="1" spcCol="0" rtlCol="0" fromWordArt="0" anchor="ctr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marL="0" marR="0" lvl="0" indent="0" algn="ctr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kumimoji="0" lang="cs-CZ" sz="1600" b="0" i="0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rgbClr val="538135"/>
                                </a:solidFill>
                                <a:effectLst/>
                                <a:uLnTx/>
                                <a:uFillTx/>
                                <a:latin typeface="Calibri" panose="020F0502020204030204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a:t>Poskytnutí údajů z databáze</a:t>
                            </a:r>
                            <a:endParaRPr kumimoji="0" lang="cs-CZ" sz="16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65B08D"/>
                              </a:solidFill>
                              <a:effectLst/>
                              <a:uLnTx/>
                              <a:uFillTx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  <p:sp>
                        <p:nvSpPr>
                          <p:cNvPr id="27" name="Textové pole 17"/>
                          <p:cNvSpPr txBox="1"/>
                          <p:nvPr/>
                        </p:nvSpPr>
                        <p:spPr>
                          <a:xfrm>
                            <a:off x="4188258" y="3080993"/>
                            <a:ext cx="3239135" cy="359410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noFill/>
                          </a:ln>
                        </p:spPr>
                        <p:txBody>
                          <a:bodyPr rot="0" spcFirstLastPara="0" vert="horz" wrap="square" lIns="0" tIns="0" rIns="0" bIns="0" numCol="1" spcCol="0" rtlCol="0" fromWordArt="0" anchor="ctr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marL="0" marR="0" lvl="0" indent="0" algn="ctr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kumimoji="0" lang="cs-CZ" sz="1600" b="0" i="0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rgbClr val="2E74B5"/>
                                </a:solidFill>
                                <a:effectLst/>
                                <a:uLnTx/>
                                <a:uFillTx/>
                                <a:latin typeface="Calibri" panose="020F0502020204030204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a:t>Vystavení Potvrzení o předpokládaném / </a:t>
                            </a:r>
                            <a:endParaRPr kumimoji="0" lang="cs-CZ" sz="16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2E74B5"/>
                              </a:solidFill>
                              <a:effectLst/>
                              <a:uLnTx/>
                              <a:uFillTx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endParaRPr>
                          </a:p>
                          <a:p>
                            <a:pPr marL="0" marR="0" lvl="0" indent="0" algn="ctr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kumimoji="0" lang="cs-CZ" sz="1600" b="0" i="0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rgbClr val="2E74B5"/>
                                </a:solidFill>
                                <a:effectLst/>
                                <a:uLnTx/>
                                <a:uFillTx/>
                                <a:latin typeface="Calibri" panose="020F0502020204030204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a:t>skutečném </a:t>
                            </a:r>
                            <a:r>
                              <a:rPr kumimoji="0" lang="cs-CZ" sz="1600" b="0" i="0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rgbClr val="2E74B5"/>
                                </a:solidFill>
                                <a:effectLst/>
                                <a:uLnTx/>
                                <a:uFillTx/>
                                <a:latin typeface="Calibri" panose="020F0502020204030204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a:t>datu porodu</a:t>
                            </a:r>
                            <a:endParaRPr kumimoji="0" lang="cs-CZ" sz="16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65B08D"/>
                              </a:solidFill>
                              <a:effectLst/>
                              <a:uLnTx/>
                              <a:uFillTx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2" name="Skupina 11"/>
                        <p:cNvGrpSpPr/>
                        <p:nvPr/>
                      </p:nvGrpSpPr>
                      <p:grpSpPr>
                        <a:xfrm>
                          <a:off x="5352569" y="2155158"/>
                          <a:ext cx="1619249" cy="472202"/>
                          <a:chOff x="4498237" y="3164984"/>
                          <a:chExt cx="1619249" cy="472202"/>
                        </a:xfrm>
                      </p:grpSpPr>
                      <p:sp>
                        <p:nvSpPr>
                          <p:cNvPr id="34" name="Zaoblený obdélník 33"/>
                          <p:cNvSpPr/>
                          <p:nvPr/>
                        </p:nvSpPr>
                        <p:spPr>
                          <a:xfrm>
                            <a:off x="4498237" y="3169826"/>
                            <a:ext cx="1619249" cy="467360"/>
                          </a:xfrm>
                          <a:prstGeom prst="roundRect">
                            <a:avLst/>
                          </a:prstGeom>
                          <a:solidFill>
                            <a:srgbClr val="005E1D"/>
                          </a:solidFill>
                          <a:ln w="12700" cap="flat" cmpd="sng" algn="ctr">
                            <a:noFill/>
                            <a:prstDash val="solid"/>
                            <a:miter lim="800000"/>
                          </a:ln>
                          <a:effectLst/>
                        </p:spPr>
                        <p:txBody>
                          <a:bodyPr rot="0" spcFirstLastPara="0" vert="horz" wrap="square" lIns="91440" tIns="45720" rIns="91440" bIns="45720" numCol="1" spcCol="0" rtlCol="0" fromWordArt="0" anchor="ctr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marL="0" marR="0" lvl="0" indent="0" algn="l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cs-CZ" sz="1800" b="0" i="0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ysClr val="window" lastClr="FFFFFF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endParaRPr>
                          </a:p>
                        </p:txBody>
                      </p:sp>
                      <p:sp>
                        <p:nvSpPr>
                          <p:cNvPr id="35" name="Textové pole 9"/>
                          <p:cNvSpPr txBox="1"/>
                          <p:nvPr/>
                        </p:nvSpPr>
                        <p:spPr>
                          <a:xfrm>
                            <a:off x="4580488" y="3164984"/>
                            <a:ext cx="1439545" cy="467360"/>
                          </a:xfrm>
                          <a:prstGeom prst="rect">
                            <a:avLst/>
                          </a:prstGeom>
                          <a:grpFill/>
                          <a:ln w="12700" cap="flat" cmpd="sng" algn="ctr">
                            <a:noFill/>
                            <a:prstDash val="solid"/>
                            <a:miter lim="800000"/>
                          </a:ln>
                          <a:effectLst/>
                        </p:spPr>
                        <p:txBody>
                          <a:bodyPr rot="0" spcFirstLastPara="0" vert="horz" wrap="square" lIns="0" tIns="0" rIns="0" bIns="0" numCol="1" spcCol="0" rtlCol="0" fromWordArt="0" anchor="ctr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marL="0" marR="0" lvl="0" indent="0" algn="ctr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kumimoji="0" lang="cs-CZ" sz="2000" b="1" i="0" u="none" strike="noStrike" kern="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libri" panose="020F0502020204030204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a:t>ČSSZ</a:t>
                            </a:r>
                            <a:endParaRPr kumimoji="0" lang="cs-CZ" sz="2000" b="0" i="0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Calibri" panose="020F0502020204030204" pitchFamily="34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</p:grpSp>
                  </p:grpSp>
                  <p:cxnSp>
                    <p:nvCxnSpPr>
                      <p:cNvPr id="55" name="Přímá spojnice se šipkou 54"/>
                      <p:cNvCxnSpPr/>
                      <p:nvPr/>
                    </p:nvCxnSpPr>
                    <p:spPr>
                      <a:xfrm>
                        <a:off x="5949037" y="2753852"/>
                        <a:ext cx="0" cy="1439545"/>
                      </a:xfrm>
                      <a:prstGeom prst="straightConnector1">
                        <a:avLst/>
                      </a:prstGeom>
                      <a:noFill/>
                      <a:ln w="19050" cap="flat" cmpd="sng" algn="ctr">
                        <a:solidFill>
                          <a:srgbClr val="70AD47"/>
                        </a:solidFill>
                        <a:prstDash val="solid"/>
                        <a:miter lim="800000"/>
                        <a:tailEnd type="triangle"/>
                      </a:ln>
                      <a:effectLst/>
                    </p:spPr>
                  </p:cxnSp>
                  <p:cxnSp>
                    <p:nvCxnSpPr>
                      <p:cNvPr id="56" name="Přímá spojnice se šipkou 55"/>
                      <p:cNvCxnSpPr/>
                      <p:nvPr/>
                    </p:nvCxnSpPr>
                    <p:spPr>
                      <a:xfrm flipV="1">
                        <a:off x="6039124" y="2735704"/>
                        <a:ext cx="0" cy="1439545"/>
                      </a:xfrm>
                      <a:prstGeom prst="straightConnector1">
                        <a:avLst/>
                      </a:prstGeom>
                      <a:noFill/>
                      <a:ln w="19050" cap="flat" cmpd="sng" algn="ctr">
                        <a:solidFill>
                          <a:srgbClr val="FFC000"/>
                        </a:solidFill>
                        <a:prstDash val="solid"/>
                        <a:miter lim="800000"/>
                        <a:tailEnd type="triangle"/>
                      </a:ln>
                      <a:effectLst/>
                    </p:spPr>
                  </p:cxnSp>
                  <p:sp>
                    <p:nvSpPr>
                      <p:cNvPr id="57" name="Textové pole 23"/>
                      <p:cNvSpPr txBox="1"/>
                      <p:nvPr/>
                    </p:nvSpPr>
                    <p:spPr>
                      <a:xfrm>
                        <a:off x="6577755" y="2790227"/>
                        <a:ext cx="431165" cy="1439545"/>
                      </a:xfrm>
                      <a:prstGeom prst="rect">
                        <a:avLst/>
                      </a:prstGeom>
                      <a:noFill/>
                      <a:ln w="19050">
                        <a:noFill/>
                      </a:ln>
                    </p:spPr>
                    <p:txBody>
                      <a:bodyPr rot="0" spcFirstLastPara="0" vert="vert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cs-CZ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538135"/>
                            </a:solidFill>
                            <a:effectLst/>
                            <a:uLnTx/>
                            <a:uFillTx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Notifikace o doručení a zpracování podání</a:t>
                        </a:r>
                        <a:endParaRPr kumimoji="0" lang="cs-CZ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65B08D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58" name="Textové pole 24"/>
                      <p:cNvSpPr txBox="1"/>
                      <p:nvPr/>
                    </p:nvSpPr>
                    <p:spPr>
                      <a:xfrm>
                        <a:off x="6068257" y="2735999"/>
                        <a:ext cx="477988" cy="1439545"/>
                      </a:xfrm>
                      <a:prstGeom prst="rect">
                        <a:avLst/>
                      </a:prstGeom>
                      <a:noFill/>
                      <a:ln w="6350">
                        <a:noFill/>
                      </a:ln>
                    </p:spPr>
                    <p:txBody>
                      <a:bodyPr rot="0" spcFirstLastPara="0" vert="vert270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cs-CZ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C000"/>
                            </a:solidFill>
                            <a:effectLst/>
                            <a:uLnTx/>
                            <a:uFillTx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Žádost a podklady pro rozhodnutí o nároku a výši dávky</a:t>
                        </a:r>
                        <a:endParaRPr kumimoji="0" lang="cs-CZ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65B08D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59" name="Textové pole 67"/>
                      <p:cNvSpPr txBox="1"/>
                      <p:nvPr/>
                    </p:nvSpPr>
                    <p:spPr>
                      <a:xfrm>
                        <a:off x="5455983" y="2735704"/>
                        <a:ext cx="358756" cy="1439545"/>
                      </a:xfrm>
                      <a:prstGeom prst="rect">
                        <a:avLst/>
                      </a:prstGeom>
                      <a:noFill/>
                      <a:ln w="19050">
                        <a:noFill/>
                      </a:ln>
                    </p:spPr>
                    <p:txBody>
                      <a:bodyPr rot="0" spcFirstLastPara="0" vert="vert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cs-CZ" sz="1600" b="0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538135"/>
                            </a:solidFill>
                            <a:effectLst/>
                            <a:uLnTx/>
                            <a:uFillTx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Ověření předpokládaného / </a:t>
                        </a:r>
                        <a:r>
                          <a:rPr kumimoji="0" lang="cs-CZ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538135"/>
                            </a:solidFill>
                            <a:effectLst/>
                            <a:uLnTx/>
                            <a:uFillTx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skutečného </a:t>
                        </a:r>
                        <a:r>
                          <a:rPr kumimoji="0" lang="cs-CZ" sz="1600" b="0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538135"/>
                            </a:solidFill>
                            <a:effectLst/>
                            <a:uLnTx/>
                            <a:uFillTx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data porodu</a:t>
                        </a:r>
                        <a:endParaRPr kumimoji="0" lang="cs-CZ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65B08D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cxnSp>
                    <p:nvCxnSpPr>
                      <p:cNvPr id="60" name="Přímá spojnice se šipkou 59"/>
                      <p:cNvCxnSpPr/>
                      <p:nvPr/>
                    </p:nvCxnSpPr>
                    <p:spPr>
                      <a:xfrm>
                        <a:off x="6576569" y="2736000"/>
                        <a:ext cx="0" cy="1439545"/>
                      </a:xfrm>
                      <a:prstGeom prst="straightConnector1">
                        <a:avLst/>
                      </a:prstGeom>
                      <a:noFill/>
                      <a:ln w="19050" cap="flat" cmpd="sng" algn="ctr">
                        <a:solidFill>
                          <a:srgbClr val="70AD47"/>
                        </a:solidFill>
                        <a:prstDash val="solid"/>
                        <a:miter lim="800000"/>
                        <a:tailEnd type="triangle"/>
                      </a:ln>
                      <a:effectLst/>
                    </p:spPr>
                  </p:cxnSp>
                </p:grpSp>
                <p:grpSp>
                  <p:nvGrpSpPr>
                    <p:cNvPr id="72" name="Skupina 71"/>
                    <p:cNvGrpSpPr/>
                    <p:nvPr/>
                  </p:nvGrpSpPr>
                  <p:grpSpPr>
                    <a:xfrm>
                      <a:off x="5379368" y="4284000"/>
                      <a:ext cx="1619250" cy="467360"/>
                      <a:chOff x="4677436" y="3322787"/>
                      <a:chExt cx="1619250" cy="467360"/>
                    </a:xfrm>
                    <a:solidFill>
                      <a:srgbClr val="FFCC00"/>
                    </a:solidFill>
                  </p:grpSpPr>
                  <p:sp>
                    <p:nvSpPr>
                      <p:cNvPr id="70" name="Zaoblený obdélník 69"/>
                      <p:cNvSpPr/>
                      <p:nvPr/>
                    </p:nvSpPr>
                    <p:spPr>
                      <a:xfrm>
                        <a:off x="4677436" y="3322787"/>
                        <a:ext cx="1619250" cy="467360"/>
                      </a:xfrm>
                      <a:prstGeom prst="roundRect">
                        <a:avLst/>
                      </a:prstGeom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cs-CZ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" lastClr="FFFFFF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71" name="Textové pole 12"/>
                      <p:cNvSpPr txBox="1"/>
                      <p:nvPr/>
                    </p:nvSpPr>
                    <p:spPr>
                      <a:xfrm>
                        <a:off x="4758633" y="3322787"/>
                        <a:ext cx="1439545" cy="467360"/>
                      </a:xfrm>
                      <a:prstGeom prst="rect">
                        <a:avLst/>
                      </a:prstGeom>
                      <a:noFill/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cs-CZ" sz="2000" b="1" i="0" u="none" strike="noStrike" kern="0" cap="none" spc="0" normalizeH="0" baseline="0" noProof="0" dirty="0">
                            <a:ln>
                              <a:noFill/>
                            </a:ln>
                            <a:solidFill>
                              <a:srgbClr val="4B5363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ZAMĚSTNAVATEL</a:t>
                        </a:r>
                        <a:endParaRPr kumimoji="0" lang="cs-CZ" sz="2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B5363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p:grpSp>
              </p:grpSp>
              <p:cxnSp>
                <p:nvCxnSpPr>
                  <p:cNvPr id="78" name="Přímá spojnice se šipkou 77"/>
                  <p:cNvCxnSpPr/>
                  <p:nvPr/>
                </p:nvCxnSpPr>
                <p:spPr>
                  <a:xfrm flipH="1">
                    <a:off x="2700002" y="2664345"/>
                    <a:ext cx="2550081" cy="1618906"/>
                  </a:xfrm>
                  <a:prstGeom prst="straightConnector1">
                    <a:avLst/>
                  </a:prstGeom>
                  <a:noFill/>
                  <a:ln w="19050" cap="flat" cmpd="sng" algn="ctr">
                    <a:solidFill>
                      <a:srgbClr val="70AD47"/>
                    </a:solidFill>
                    <a:prstDash val="solid"/>
                    <a:miter lim="800000"/>
                    <a:tailEnd type="triangle"/>
                  </a:ln>
                  <a:effectLst/>
                </p:spPr>
              </p:cxnSp>
              <p:sp>
                <p:nvSpPr>
                  <p:cNvPr id="79" name="Textové pole 41"/>
                  <p:cNvSpPr txBox="1"/>
                  <p:nvPr/>
                </p:nvSpPr>
                <p:spPr>
                  <a:xfrm rot="19658993">
                    <a:off x="2756705" y="3153510"/>
                    <a:ext cx="2339340" cy="431800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0" tIns="0" rIns="0" bIns="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cs-CZ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5E1D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Poskytnutí údajů o stavu dávky prostřednictvím služby </a:t>
                    </a:r>
                    <a:r>
                      <a:rPr kumimoji="0" lang="cs-CZ" sz="16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5E1D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ePortálu</a:t>
                    </a:r>
                    <a:r>
                      <a:rPr kumimoji="0" lang="cs-CZ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5E1D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 ČSSZ</a:t>
                    </a:r>
                  </a:p>
                </p:txBody>
              </p:sp>
            </p:grpSp>
            <p:grpSp>
              <p:nvGrpSpPr>
                <p:cNvPr id="84" name="Skupina 83"/>
                <p:cNvGrpSpPr/>
                <p:nvPr/>
              </p:nvGrpSpPr>
              <p:grpSpPr>
                <a:xfrm>
                  <a:off x="1584000" y="4284000"/>
                  <a:ext cx="1079500" cy="467360"/>
                  <a:chOff x="1584000" y="4284000"/>
                  <a:chExt cx="1079500" cy="467360"/>
                </a:xfrm>
              </p:grpSpPr>
              <p:sp>
                <p:nvSpPr>
                  <p:cNvPr id="82" name="Zaoblený obdélník 81"/>
                  <p:cNvSpPr/>
                  <p:nvPr/>
                </p:nvSpPr>
                <p:spPr>
                  <a:xfrm>
                    <a:off x="1584000" y="4284000"/>
                    <a:ext cx="1079500" cy="467360"/>
                  </a:xfrm>
                  <a:prstGeom prst="roundRect">
                    <a:avLst/>
                  </a:prstGeom>
                  <a:solidFill>
                    <a:schemeClr val="accent2">
                      <a:lumMod val="60000"/>
                      <a:lumOff val="40000"/>
                    </a:schemeClr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cs-CZ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83" name="Textové pole 36"/>
                  <p:cNvSpPr txBox="1"/>
                  <p:nvPr/>
                </p:nvSpPr>
                <p:spPr>
                  <a:xfrm>
                    <a:off x="1656000" y="4284000"/>
                    <a:ext cx="899160" cy="467360"/>
                  </a:xfrm>
                  <a:prstGeom prst="rect">
                    <a:avLst/>
                  </a:prstGeom>
                  <a:grp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cs-CZ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Pojištěnka</a:t>
                    </a:r>
                    <a:endParaRPr kumimoji="0" lang="cs-CZ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p:grpSp>
          </p:grpSp>
          <p:cxnSp>
            <p:nvCxnSpPr>
              <p:cNvPr id="89" name="Přímá spojnice se šipkou 88"/>
              <p:cNvCxnSpPr/>
              <p:nvPr/>
            </p:nvCxnSpPr>
            <p:spPr>
              <a:xfrm>
                <a:off x="2844000" y="4392000"/>
                <a:ext cx="2392167" cy="0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ED7D31"/>
                </a:solidFill>
                <a:prstDash val="solid"/>
                <a:miter lim="800000"/>
                <a:tailEnd type="triangle"/>
              </a:ln>
              <a:effectLst/>
            </p:spPr>
          </p:cxnSp>
        </p:grpSp>
        <p:sp>
          <p:nvSpPr>
            <p:cNvPr id="90" name="Textové pole 95"/>
            <p:cNvSpPr txBox="1"/>
            <p:nvPr/>
          </p:nvSpPr>
          <p:spPr>
            <a:xfrm>
              <a:off x="2908062" y="4400280"/>
              <a:ext cx="2159000" cy="35941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Oznámení o nástupu na </a:t>
              </a:r>
              <a:r>
                <a:rPr kumimoji="0" lang="cs-CZ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MD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kumimoji="0" lang="cs-CZ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 žádost o PPM</a:t>
              </a:r>
              <a:endPara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65B08D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106138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7449"/>
          </a:xfrm>
        </p:spPr>
        <p:txBody>
          <a:bodyPr>
            <a:normAutofit/>
          </a:bodyPr>
          <a:lstStyle/>
          <a:p>
            <a:r>
              <a:rPr lang="cs-CZ" sz="4000" b="1" dirty="0" smtClean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Popis procesní mapy</a:t>
            </a:r>
            <a:endParaRPr lang="cs-CZ" sz="4000" b="1" dirty="0">
              <a:solidFill>
                <a:srgbClr val="005E1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212574"/>
            <a:ext cx="10515600" cy="5143776"/>
          </a:xfrm>
        </p:spPr>
        <p:txBody>
          <a:bodyPr>
            <a:normAutofit fontScale="85000" lnSpcReduction="10000"/>
          </a:bodyPr>
          <a:lstStyle/>
          <a:p>
            <a:pPr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cs-CZ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Ošetřující lékař</a:t>
            </a:r>
            <a:r>
              <a:rPr lang="cs-CZ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vystaví elektronicky Potvrzení o předpokládaném / skutečném datu porodu, kde uvede předpokládaný termín, popř. datum porodu, pokud k němu došlo </a:t>
            </a:r>
            <a:r>
              <a:rPr lang="cs-CZ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předčasně</a:t>
            </a:r>
            <a:endParaRPr lang="cs-CZ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Při vystavení bude generováno číslo elektronického formuláře </a:t>
            </a:r>
            <a:r>
              <a:rPr lang="cs-CZ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</a:t>
            </a:r>
            <a:r>
              <a:rPr lang="cs-CZ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obdobně jako u </a:t>
            </a:r>
            <a:r>
              <a:rPr lang="cs-CZ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eNeschopenky</a:t>
            </a:r>
            <a:endParaRPr lang="cs-CZ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Ošetřující lékař potvrzení o očekávaném dni porodu zašle </a:t>
            </a:r>
            <a:r>
              <a:rPr lang="cs-CZ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ČSSZ a pojištěnce 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předá rovněž jedno potvrzení </a:t>
            </a:r>
            <a:r>
              <a:rPr lang="cs-CZ" sz="2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(formou SMS, e-mailu nebo výtisku)</a:t>
            </a:r>
            <a:endParaRPr lang="cs-CZ" sz="2600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cs-CZ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Pojištěnka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cs-CZ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prokazatelně oznámí</a:t>
            </a:r>
            <a:r>
              <a:rPr lang="cs-CZ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sociální událost zaměstnavateli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cs-CZ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Zaměstnavatel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si může ověřit údaje potvrzené lékařem prostřednictvím elektronických služeb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Zaměstnavatel zasílá do systému ČSSZ </a:t>
            </a:r>
            <a:r>
              <a:rPr lang="cs-CZ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ePodání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oznámení žádosti o dávku (rozšířená verze současné </a:t>
            </a:r>
            <a:r>
              <a:rPr lang="cs-CZ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NEMPRI)</a:t>
            </a:r>
            <a:endParaRPr lang="cs-CZ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894A15-C206-4292-A047-BB10EDABDAC9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6176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Zaoblený obdélník 63"/>
          <p:cNvSpPr/>
          <p:nvPr/>
        </p:nvSpPr>
        <p:spPr>
          <a:xfrm>
            <a:off x="5286375" y="3195320"/>
            <a:ext cx="1619250" cy="467360"/>
          </a:xfrm>
          <a:prstGeom prst="roundRect">
            <a:avLst/>
          </a:prstGeom>
          <a:grp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Zaoblený obdélník 65"/>
          <p:cNvSpPr/>
          <p:nvPr/>
        </p:nvSpPr>
        <p:spPr>
          <a:xfrm>
            <a:off x="4257089" y="4814570"/>
            <a:ext cx="1619250" cy="467360"/>
          </a:xfrm>
          <a:prstGeom prst="roundRect">
            <a:avLst/>
          </a:prstGeom>
          <a:grp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Zaoblený obdélník 67"/>
          <p:cNvSpPr/>
          <p:nvPr/>
        </p:nvSpPr>
        <p:spPr>
          <a:xfrm>
            <a:off x="5286375" y="3195320"/>
            <a:ext cx="1619250" cy="467360"/>
          </a:xfrm>
          <a:prstGeom prst="roundRect">
            <a:avLst/>
          </a:prstGeom>
          <a:grp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5"/>
          <a:srcRect l="1662" t="27673" r="56609" b="21219"/>
          <a:stretch/>
        </p:blipFill>
        <p:spPr>
          <a:xfrm>
            <a:off x="367861" y="262758"/>
            <a:ext cx="9270991" cy="6387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5006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Zaoblený obdélník 63"/>
          <p:cNvSpPr/>
          <p:nvPr/>
        </p:nvSpPr>
        <p:spPr>
          <a:xfrm>
            <a:off x="5286375" y="3195320"/>
            <a:ext cx="1619250" cy="467360"/>
          </a:xfrm>
          <a:prstGeom prst="roundRect">
            <a:avLst/>
          </a:prstGeom>
          <a:grp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Zaoblený obdélník 65"/>
          <p:cNvSpPr/>
          <p:nvPr/>
        </p:nvSpPr>
        <p:spPr>
          <a:xfrm>
            <a:off x="4257089" y="4814570"/>
            <a:ext cx="1619250" cy="467360"/>
          </a:xfrm>
          <a:prstGeom prst="roundRect">
            <a:avLst/>
          </a:prstGeom>
          <a:grp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Zaoblený obdélník 67"/>
          <p:cNvSpPr/>
          <p:nvPr/>
        </p:nvSpPr>
        <p:spPr>
          <a:xfrm>
            <a:off x="5286375" y="3195320"/>
            <a:ext cx="1619250" cy="467360"/>
          </a:xfrm>
          <a:prstGeom prst="roundRect">
            <a:avLst/>
          </a:prstGeom>
          <a:grp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5"/>
          <a:srcRect l="25317" t="15899" r="45247" b="53733"/>
          <a:stretch/>
        </p:blipFill>
        <p:spPr>
          <a:xfrm>
            <a:off x="369147" y="352260"/>
            <a:ext cx="8091852" cy="469599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Obdélník 1"/>
          <p:cNvSpPr/>
          <p:nvPr/>
        </p:nvSpPr>
        <p:spPr>
          <a:xfrm>
            <a:off x="369147" y="1093076"/>
            <a:ext cx="8091851" cy="111409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/>
          <p:cNvSpPr/>
          <p:nvPr/>
        </p:nvSpPr>
        <p:spPr>
          <a:xfrm>
            <a:off x="5286375" y="2226070"/>
            <a:ext cx="2344136" cy="47509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914810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Zaoblený obdélník 63"/>
          <p:cNvSpPr/>
          <p:nvPr/>
        </p:nvSpPr>
        <p:spPr>
          <a:xfrm>
            <a:off x="5286375" y="3195320"/>
            <a:ext cx="1619250" cy="467360"/>
          </a:xfrm>
          <a:prstGeom prst="roundRect">
            <a:avLst/>
          </a:prstGeom>
          <a:grp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Zaoblený obdélník 65"/>
          <p:cNvSpPr/>
          <p:nvPr/>
        </p:nvSpPr>
        <p:spPr>
          <a:xfrm>
            <a:off x="4257089" y="4814570"/>
            <a:ext cx="1619250" cy="467360"/>
          </a:xfrm>
          <a:prstGeom prst="roundRect">
            <a:avLst/>
          </a:prstGeom>
          <a:grp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Zaoblený obdélník 67"/>
          <p:cNvSpPr/>
          <p:nvPr/>
        </p:nvSpPr>
        <p:spPr>
          <a:xfrm>
            <a:off x="5286375" y="3195320"/>
            <a:ext cx="1619250" cy="467360"/>
          </a:xfrm>
          <a:prstGeom prst="roundRect">
            <a:avLst/>
          </a:prstGeom>
          <a:grp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 rotWithShape="1">
          <a:blip r:embed="rId5"/>
          <a:srcRect l="25317" t="46518" r="45247" b="5546"/>
          <a:stretch/>
        </p:blipFill>
        <p:spPr>
          <a:xfrm>
            <a:off x="358464" y="302264"/>
            <a:ext cx="7030308" cy="644023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Obdélník 5"/>
          <p:cNvSpPr/>
          <p:nvPr/>
        </p:nvSpPr>
        <p:spPr>
          <a:xfrm>
            <a:off x="358464" y="5441639"/>
            <a:ext cx="7030309" cy="130085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687751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Zaoblený obdélník 63"/>
          <p:cNvSpPr/>
          <p:nvPr/>
        </p:nvSpPr>
        <p:spPr>
          <a:xfrm>
            <a:off x="5286375" y="3195320"/>
            <a:ext cx="1619250" cy="467360"/>
          </a:xfrm>
          <a:prstGeom prst="roundRect">
            <a:avLst/>
          </a:prstGeom>
          <a:grp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Zaoblený obdélník 65"/>
          <p:cNvSpPr/>
          <p:nvPr/>
        </p:nvSpPr>
        <p:spPr>
          <a:xfrm>
            <a:off x="4257089" y="4814570"/>
            <a:ext cx="1619250" cy="467360"/>
          </a:xfrm>
          <a:prstGeom prst="roundRect">
            <a:avLst/>
          </a:prstGeom>
          <a:grp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Zaoblený obdélník 67"/>
          <p:cNvSpPr/>
          <p:nvPr/>
        </p:nvSpPr>
        <p:spPr>
          <a:xfrm>
            <a:off x="5286375" y="3195320"/>
            <a:ext cx="1619250" cy="467360"/>
          </a:xfrm>
          <a:prstGeom prst="roundRect">
            <a:avLst/>
          </a:prstGeom>
          <a:grp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5"/>
          <a:srcRect l="25812" t="14768" r="44611" b="37922"/>
          <a:stretch/>
        </p:blipFill>
        <p:spPr>
          <a:xfrm>
            <a:off x="486318" y="240624"/>
            <a:ext cx="7049598" cy="634295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Obdélník 7"/>
          <p:cNvSpPr/>
          <p:nvPr/>
        </p:nvSpPr>
        <p:spPr>
          <a:xfrm>
            <a:off x="486318" y="240625"/>
            <a:ext cx="7049598" cy="145015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2057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59576" y="772941"/>
            <a:ext cx="7832855" cy="720000"/>
          </a:xfrm>
        </p:spPr>
        <p:txBody>
          <a:bodyPr rtlCol="0">
            <a:normAutofit/>
          </a:bodyPr>
          <a:lstStyle/>
          <a:p>
            <a:pPr rtl="0"/>
            <a:r>
              <a:rPr lang="cs-CZ" sz="2800" b="1" dirty="0" smtClean="0">
                <a:solidFill>
                  <a:schemeClr val="accent4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Procesní mapa</a:t>
            </a:r>
            <a:endParaRPr lang="en-gb" sz="2800" b="1" dirty="0">
              <a:solidFill>
                <a:schemeClr val="accent4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Obdélník 14"/>
          <p:cNvSpPr/>
          <p:nvPr/>
        </p:nvSpPr>
        <p:spPr>
          <a:xfrm>
            <a:off x="466164" y="107946"/>
            <a:ext cx="6682228" cy="76944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4400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Ošetřovné</a:t>
            </a:r>
          </a:p>
        </p:txBody>
      </p:sp>
      <p:sp>
        <p:nvSpPr>
          <p:cNvPr id="64" name="Zaoblený obdélník 63"/>
          <p:cNvSpPr/>
          <p:nvPr/>
        </p:nvSpPr>
        <p:spPr>
          <a:xfrm>
            <a:off x="5286375" y="3195320"/>
            <a:ext cx="1619250" cy="467360"/>
          </a:xfrm>
          <a:prstGeom prst="roundRect">
            <a:avLst/>
          </a:prstGeom>
          <a:grp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Zaoblený obdélník 65"/>
          <p:cNvSpPr/>
          <p:nvPr/>
        </p:nvSpPr>
        <p:spPr>
          <a:xfrm>
            <a:off x="4257089" y="4814570"/>
            <a:ext cx="1619250" cy="467360"/>
          </a:xfrm>
          <a:prstGeom prst="roundRect">
            <a:avLst/>
          </a:prstGeom>
          <a:grp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Zaoblený obdélník 67"/>
          <p:cNvSpPr/>
          <p:nvPr/>
        </p:nvSpPr>
        <p:spPr>
          <a:xfrm>
            <a:off x="5286375" y="3195320"/>
            <a:ext cx="1619250" cy="467360"/>
          </a:xfrm>
          <a:prstGeom prst="roundRect">
            <a:avLst/>
          </a:prstGeom>
          <a:grp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92" name="Skupina 91"/>
          <p:cNvGrpSpPr/>
          <p:nvPr/>
        </p:nvGrpSpPr>
        <p:grpSpPr>
          <a:xfrm>
            <a:off x="559576" y="2053491"/>
            <a:ext cx="8058737" cy="3937734"/>
            <a:chOff x="1547998" y="2160000"/>
            <a:chExt cx="6299802" cy="2591410"/>
          </a:xfrm>
        </p:grpSpPr>
        <p:grpSp>
          <p:nvGrpSpPr>
            <p:cNvPr id="91" name="Skupina 90"/>
            <p:cNvGrpSpPr/>
            <p:nvPr/>
          </p:nvGrpSpPr>
          <p:grpSpPr>
            <a:xfrm>
              <a:off x="1547998" y="2160000"/>
              <a:ext cx="6299802" cy="2591360"/>
              <a:chOff x="1547998" y="2160000"/>
              <a:chExt cx="6299802" cy="2591360"/>
            </a:xfrm>
          </p:grpSpPr>
          <p:grpSp>
            <p:nvGrpSpPr>
              <p:cNvPr id="86" name="Skupina 85"/>
              <p:cNvGrpSpPr/>
              <p:nvPr/>
            </p:nvGrpSpPr>
            <p:grpSpPr>
              <a:xfrm>
                <a:off x="1547998" y="2160000"/>
                <a:ext cx="6299802" cy="2591360"/>
                <a:chOff x="1547998" y="2160000"/>
                <a:chExt cx="6299802" cy="2591360"/>
              </a:xfrm>
            </p:grpSpPr>
            <p:grpSp>
              <p:nvGrpSpPr>
                <p:cNvPr id="85" name="Skupina 84"/>
                <p:cNvGrpSpPr/>
                <p:nvPr/>
              </p:nvGrpSpPr>
              <p:grpSpPr>
                <a:xfrm>
                  <a:off x="1547998" y="2160000"/>
                  <a:ext cx="6299802" cy="2591360"/>
                  <a:chOff x="1547998" y="2160000"/>
                  <a:chExt cx="6299802" cy="2591360"/>
                </a:xfrm>
              </p:grpSpPr>
              <p:grpSp>
                <p:nvGrpSpPr>
                  <p:cNvPr id="73" name="Skupina 72"/>
                  <p:cNvGrpSpPr/>
                  <p:nvPr/>
                </p:nvGrpSpPr>
                <p:grpSpPr>
                  <a:xfrm>
                    <a:off x="1547998" y="2160000"/>
                    <a:ext cx="6299802" cy="2591360"/>
                    <a:chOff x="1547998" y="2160000"/>
                    <a:chExt cx="6299802" cy="2591360"/>
                  </a:xfrm>
                </p:grpSpPr>
                <p:grpSp>
                  <p:nvGrpSpPr>
                    <p:cNvPr id="61" name="Skupina 60"/>
                    <p:cNvGrpSpPr/>
                    <p:nvPr/>
                  </p:nvGrpSpPr>
                  <p:grpSpPr>
                    <a:xfrm>
                      <a:off x="1547998" y="2160000"/>
                      <a:ext cx="6299802" cy="2030812"/>
                      <a:chOff x="1547998" y="2160000"/>
                      <a:chExt cx="6299802" cy="2030812"/>
                    </a:xfrm>
                  </p:grpSpPr>
                  <p:grpSp>
                    <p:nvGrpSpPr>
                      <p:cNvPr id="36" name="Skupina 35"/>
                      <p:cNvGrpSpPr/>
                      <p:nvPr/>
                    </p:nvGrpSpPr>
                    <p:grpSpPr>
                      <a:xfrm>
                        <a:off x="1547998" y="2160000"/>
                        <a:ext cx="6191252" cy="503705"/>
                        <a:chOff x="1547998" y="2160000"/>
                        <a:chExt cx="6191252" cy="503705"/>
                      </a:xfrm>
                    </p:grpSpPr>
                    <p:grpSp>
                      <p:nvGrpSpPr>
                        <p:cNvPr id="7" name="Skupina 6"/>
                        <p:cNvGrpSpPr/>
                        <p:nvPr/>
                      </p:nvGrpSpPr>
                      <p:grpSpPr>
                        <a:xfrm>
                          <a:off x="1547998" y="2160000"/>
                          <a:ext cx="1188001" cy="467360"/>
                          <a:chOff x="971440" y="3065004"/>
                          <a:chExt cx="1188001" cy="467360"/>
                        </a:xfrm>
                      </p:grpSpPr>
                      <p:sp>
                        <p:nvSpPr>
                          <p:cNvPr id="19" name="Zaoblený obdélník 18"/>
                          <p:cNvSpPr/>
                          <p:nvPr/>
                        </p:nvSpPr>
                        <p:spPr>
                          <a:xfrm>
                            <a:off x="971440" y="3065004"/>
                            <a:ext cx="1188001" cy="467360"/>
                          </a:xfrm>
                          <a:prstGeom prst="roundRect">
                            <a:avLst/>
                          </a:prstGeom>
                          <a:solidFill>
                            <a:schemeClr val="tx1">
                              <a:lumMod val="40000"/>
                              <a:lumOff val="60000"/>
                            </a:schemeClr>
                          </a:solidFill>
                          <a:ln w="12700" cap="flat" cmpd="sng" algn="ctr">
                            <a:noFill/>
                            <a:prstDash val="solid"/>
                            <a:miter lim="800000"/>
                          </a:ln>
                          <a:effectLst/>
                        </p:spPr>
                        <p:txBody>
                          <a:bodyPr rot="0" spcFirstLastPara="0" vert="horz" wrap="square" lIns="91440" tIns="45720" rIns="91440" bIns="45720" numCol="1" spcCol="0" rtlCol="0" fromWordArt="0" anchor="ctr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marL="0" marR="0" lvl="0" indent="0" algn="l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cs-CZ" sz="1800" b="0" i="0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ysClr val="window" lastClr="FFFFFF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endParaRPr>
                          </a:p>
                        </p:txBody>
                      </p:sp>
                      <p:sp>
                        <p:nvSpPr>
                          <p:cNvPr id="17" name="Textové pole 2"/>
                          <p:cNvSpPr txBox="1"/>
                          <p:nvPr/>
                        </p:nvSpPr>
                        <p:spPr>
                          <a:xfrm>
                            <a:off x="1079442" y="3065004"/>
                            <a:ext cx="1005864" cy="467360"/>
                          </a:xfrm>
                          <a:prstGeom prst="rect">
                            <a:avLst/>
                          </a:prstGeom>
                          <a:noFill/>
                          <a:ln w="12700" cap="flat" cmpd="sng" algn="ctr">
                            <a:noFill/>
                            <a:prstDash val="solid"/>
                            <a:miter lim="800000"/>
                          </a:ln>
                          <a:effectLst/>
                        </p:spPr>
                        <p:txBody>
                          <a:bodyPr rot="0" spcFirstLastPara="0" vert="horz" wrap="square" lIns="0" tIns="0" rIns="0" bIns="0" numCol="1" spcCol="0" rtlCol="0" fromWordArt="0" anchor="ctr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marL="0" marR="0" lvl="0" indent="0" algn="ctr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kumimoji="0" lang="cs-CZ" sz="2000" b="1" i="0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rgbClr val="44546A"/>
                                </a:solidFill>
                                <a:effectLst/>
                                <a:uLnTx/>
                                <a:uFillTx/>
                                <a:latin typeface="Calibri" panose="020F0502020204030204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a:t>OŠETŘUJÍCÍ </a:t>
                            </a:r>
                            <a:r>
                              <a:rPr kumimoji="0" lang="cs-CZ" sz="2000" b="1" i="0" u="none" strike="noStrike" kern="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rgbClr val="44546A"/>
                                </a:solidFill>
                                <a:effectLst/>
                                <a:uLnTx/>
                                <a:uFillTx/>
                                <a:latin typeface="Calibri" panose="020F0502020204030204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a:t>LÉKAŘ</a:t>
                            </a:r>
                            <a:endParaRPr kumimoji="0" lang="cs-CZ" sz="2000" b="0" i="0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44546A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Calibri" panose="020F0502020204030204" pitchFamily="34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1" name="Skupina 10"/>
                        <p:cNvGrpSpPr/>
                        <p:nvPr/>
                      </p:nvGrpSpPr>
                      <p:grpSpPr>
                        <a:xfrm>
                          <a:off x="2772000" y="2160000"/>
                          <a:ext cx="3239135" cy="503705"/>
                          <a:chOff x="4464727" y="3265540"/>
                          <a:chExt cx="3239135" cy="503705"/>
                        </a:xfrm>
                      </p:grpSpPr>
                      <p:cxnSp>
                        <p:nvCxnSpPr>
                          <p:cNvPr id="24" name="Přímá spojnice se šipkou 23"/>
                          <p:cNvCxnSpPr/>
                          <p:nvPr/>
                        </p:nvCxnSpPr>
                        <p:spPr>
                          <a:xfrm>
                            <a:off x="4464727" y="3445540"/>
                            <a:ext cx="3239135" cy="0"/>
                          </a:xfrm>
                          <a:prstGeom prst="straightConnector1">
                            <a:avLst/>
                          </a:prstGeom>
                          <a:noFill/>
                          <a:ln w="19050" cap="flat" cmpd="sng" algn="ctr">
                            <a:solidFill>
                              <a:srgbClr val="4472C4"/>
                            </a:solidFill>
                            <a:prstDash val="solid"/>
                            <a:miter lim="800000"/>
                            <a:tailEnd type="triangle"/>
                          </a:ln>
                          <a:effectLst/>
                        </p:spPr>
                      </p:cxnSp>
                      <p:cxnSp>
                        <p:nvCxnSpPr>
                          <p:cNvPr id="25" name="Přímá spojnice se šipkou 24"/>
                          <p:cNvCxnSpPr/>
                          <p:nvPr/>
                        </p:nvCxnSpPr>
                        <p:spPr>
                          <a:xfrm flipH="1">
                            <a:off x="4464727" y="3553540"/>
                            <a:ext cx="3237865" cy="0"/>
                          </a:xfrm>
                          <a:prstGeom prst="straightConnector1">
                            <a:avLst/>
                          </a:prstGeom>
                          <a:noFill/>
                          <a:ln w="19050" cap="flat" cmpd="sng" algn="ctr">
                            <a:solidFill>
                              <a:srgbClr val="70AD47"/>
                            </a:solidFill>
                            <a:prstDash val="solid"/>
                            <a:miter lim="800000"/>
                            <a:tailEnd type="triangle"/>
                          </a:ln>
                          <a:effectLst/>
                        </p:spPr>
                      </p:cxnSp>
                      <p:sp>
                        <p:nvSpPr>
                          <p:cNvPr id="26" name="Textové pole 16"/>
                          <p:cNvSpPr txBox="1"/>
                          <p:nvPr/>
                        </p:nvSpPr>
                        <p:spPr>
                          <a:xfrm>
                            <a:off x="5184727" y="3589540"/>
                            <a:ext cx="1798955" cy="179705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noFill/>
                          </a:ln>
                        </p:spPr>
                        <p:txBody>
                          <a:bodyPr rot="0" spcFirstLastPara="0" vert="horz" wrap="square" lIns="0" tIns="0" rIns="0" bIns="0" numCol="1" spcCol="0" rtlCol="0" fromWordArt="0" anchor="ctr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marL="0" marR="0" lvl="0" indent="0" algn="ctr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kumimoji="0" lang="cs-CZ" sz="1600" b="0" i="0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rgbClr val="538135"/>
                                </a:solidFill>
                                <a:effectLst/>
                                <a:uLnTx/>
                                <a:uFillTx/>
                                <a:latin typeface="Calibri" panose="020F0502020204030204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a:t>Poskytnutí údajů z databáze</a:t>
                            </a:r>
                            <a:endParaRPr kumimoji="0" lang="cs-CZ" sz="16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65B08D"/>
                              </a:solidFill>
                              <a:effectLst/>
                              <a:uLnTx/>
                              <a:uFillTx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  <p:sp>
                        <p:nvSpPr>
                          <p:cNvPr id="27" name="Textové pole 17"/>
                          <p:cNvSpPr txBox="1"/>
                          <p:nvPr/>
                        </p:nvSpPr>
                        <p:spPr>
                          <a:xfrm>
                            <a:off x="4464727" y="3265540"/>
                            <a:ext cx="3239135" cy="180055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noFill/>
                          </a:ln>
                        </p:spPr>
                        <p:txBody>
                          <a:bodyPr rot="0" spcFirstLastPara="0" vert="horz" wrap="square" lIns="0" tIns="0" rIns="0" bIns="0" numCol="1" spcCol="0" rtlCol="0" fromWordArt="0" anchor="ctr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marL="0" marR="0" lvl="0" indent="0" algn="ctr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kumimoji="0" lang="cs-CZ" sz="1600" b="0" i="0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rgbClr val="2E74B5"/>
                                </a:solidFill>
                                <a:effectLst/>
                                <a:uLnTx/>
                                <a:uFillTx/>
                                <a:latin typeface="Calibri" panose="020F0502020204030204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a:t>Vystavení Rozhodnutí o </a:t>
                            </a:r>
                            <a:r>
                              <a:rPr kumimoji="0" lang="cs-CZ" sz="1600" b="0" i="0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rgbClr val="2E74B5"/>
                                </a:solidFill>
                                <a:effectLst/>
                                <a:uLnTx/>
                                <a:uFillTx/>
                                <a:latin typeface="Calibri" panose="020F0502020204030204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a:t>potřebě </a:t>
                            </a:r>
                            <a:r>
                              <a:rPr kumimoji="0" lang="cs-CZ" sz="1600" b="0" i="0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rgbClr val="2E74B5"/>
                                </a:solidFill>
                                <a:effectLst/>
                                <a:uLnTx/>
                                <a:uFillTx/>
                                <a:latin typeface="Calibri" panose="020F0502020204030204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a:t>ošetřování / péče</a:t>
                            </a:r>
                            <a:endParaRPr kumimoji="0" lang="cs-CZ" sz="16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65B08D"/>
                              </a:solidFill>
                              <a:effectLst/>
                              <a:uLnTx/>
                              <a:uFillTx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2" name="Skupina 11"/>
                        <p:cNvGrpSpPr/>
                        <p:nvPr/>
                      </p:nvGrpSpPr>
                      <p:grpSpPr>
                        <a:xfrm>
                          <a:off x="6120000" y="2160000"/>
                          <a:ext cx="1619250" cy="467360"/>
                          <a:chOff x="5265668" y="3169826"/>
                          <a:chExt cx="1619250" cy="467360"/>
                        </a:xfrm>
                      </p:grpSpPr>
                      <p:sp>
                        <p:nvSpPr>
                          <p:cNvPr id="34" name="Zaoblený obdélník 33"/>
                          <p:cNvSpPr/>
                          <p:nvPr/>
                        </p:nvSpPr>
                        <p:spPr>
                          <a:xfrm>
                            <a:off x="5265668" y="3169826"/>
                            <a:ext cx="1619250" cy="467360"/>
                          </a:xfrm>
                          <a:prstGeom prst="roundRect">
                            <a:avLst/>
                          </a:prstGeom>
                          <a:solidFill>
                            <a:srgbClr val="005E1D"/>
                          </a:solidFill>
                          <a:ln w="12700" cap="flat" cmpd="sng" algn="ctr">
                            <a:noFill/>
                            <a:prstDash val="solid"/>
                            <a:miter lim="800000"/>
                          </a:ln>
                          <a:effectLst/>
                        </p:spPr>
                        <p:txBody>
                          <a:bodyPr rot="0" spcFirstLastPara="0" vert="horz" wrap="square" lIns="91440" tIns="45720" rIns="91440" bIns="45720" numCol="1" spcCol="0" rtlCol="0" fromWordArt="0" anchor="ctr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marL="0" marR="0" lvl="0" indent="0" algn="l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cs-CZ" sz="1800" b="0" i="0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ysClr val="window" lastClr="FFFFFF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endParaRPr>
                          </a:p>
                        </p:txBody>
                      </p:sp>
                      <p:sp>
                        <p:nvSpPr>
                          <p:cNvPr id="35" name="Textové pole 9"/>
                          <p:cNvSpPr txBox="1"/>
                          <p:nvPr/>
                        </p:nvSpPr>
                        <p:spPr>
                          <a:xfrm>
                            <a:off x="5373668" y="3169826"/>
                            <a:ext cx="1439545" cy="467360"/>
                          </a:xfrm>
                          <a:prstGeom prst="rect">
                            <a:avLst/>
                          </a:prstGeom>
                          <a:grpFill/>
                          <a:ln w="12700" cap="flat" cmpd="sng" algn="ctr">
                            <a:noFill/>
                            <a:prstDash val="solid"/>
                            <a:miter lim="800000"/>
                          </a:ln>
                          <a:effectLst/>
                        </p:spPr>
                        <p:txBody>
                          <a:bodyPr rot="0" spcFirstLastPara="0" vert="horz" wrap="square" lIns="0" tIns="0" rIns="0" bIns="0" numCol="1" spcCol="0" rtlCol="0" fromWordArt="0" anchor="ctr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marL="0" marR="0" lvl="0" indent="0" algn="ctr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kumimoji="0" lang="cs-CZ" sz="2000" b="1" i="0" u="none" strike="noStrike" kern="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libri" panose="020F0502020204030204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a:t>ČSSZ</a:t>
                            </a:r>
                            <a:endParaRPr kumimoji="0" lang="cs-CZ" sz="2000" b="0" i="0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Calibri" panose="020F0502020204030204" pitchFamily="34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</p:grpSp>
                  </p:grpSp>
                  <p:cxnSp>
                    <p:nvCxnSpPr>
                      <p:cNvPr id="55" name="Přímá spojnice se šipkou 54"/>
                      <p:cNvCxnSpPr/>
                      <p:nvPr/>
                    </p:nvCxnSpPr>
                    <p:spPr>
                      <a:xfrm>
                        <a:off x="6606570" y="2734267"/>
                        <a:ext cx="0" cy="1439545"/>
                      </a:xfrm>
                      <a:prstGeom prst="straightConnector1">
                        <a:avLst/>
                      </a:prstGeom>
                      <a:noFill/>
                      <a:ln w="19050" cap="flat" cmpd="sng" algn="ctr">
                        <a:solidFill>
                          <a:srgbClr val="70AD47"/>
                        </a:solidFill>
                        <a:prstDash val="solid"/>
                        <a:miter lim="800000"/>
                        <a:tailEnd type="triangle"/>
                      </a:ln>
                      <a:effectLst/>
                    </p:spPr>
                  </p:cxnSp>
                  <p:cxnSp>
                    <p:nvCxnSpPr>
                      <p:cNvPr id="56" name="Přímá spojnice se šipkou 55"/>
                      <p:cNvCxnSpPr/>
                      <p:nvPr/>
                    </p:nvCxnSpPr>
                    <p:spPr>
                      <a:xfrm flipV="1">
                        <a:off x="6711265" y="2734267"/>
                        <a:ext cx="0" cy="1439545"/>
                      </a:xfrm>
                      <a:prstGeom prst="straightConnector1">
                        <a:avLst/>
                      </a:prstGeom>
                      <a:noFill/>
                      <a:ln w="19050" cap="flat" cmpd="sng" algn="ctr">
                        <a:solidFill>
                          <a:srgbClr val="FFC000"/>
                        </a:solidFill>
                        <a:prstDash val="solid"/>
                        <a:miter lim="800000"/>
                        <a:tailEnd type="triangle"/>
                      </a:ln>
                      <a:effectLst/>
                    </p:spPr>
                  </p:cxnSp>
                  <p:sp>
                    <p:nvSpPr>
                      <p:cNvPr id="57" name="Textové pole 23"/>
                      <p:cNvSpPr txBox="1"/>
                      <p:nvPr/>
                    </p:nvSpPr>
                    <p:spPr>
                      <a:xfrm>
                        <a:off x="6121778" y="2751267"/>
                        <a:ext cx="431165" cy="1439545"/>
                      </a:xfrm>
                      <a:prstGeom prst="rect">
                        <a:avLst/>
                      </a:prstGeom>
                      <a:noFill/>
                      <a:ln w="19050">
                        <a:noFill/>
                      </a:ln>
                    </p:spPr>
                    <p:txBody>
                      <a:bodyPr rot="0" spcFirstLastPara="0" vert="vert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cs-CZ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538135"/>
                            </a:solidFill>
                            <a:effectLst/>
                            <a:uLnTx/>
                            <a:uFillTx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Ověření údajů </a:t>
                        </a:r>
                        <a:r>
                          <a:rPr kumimoji="0" lang="cs-CZ" sz="1600" b="0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538135"/>
                            </a:solidFill>
                            <a:effectLst/>
                            <a:uLnTx/>
                            <a:uFillTx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o potřebě </a:t>
                        </a:r>
                        <a:r>
                          <a:rPr kumimoji="0" lang="cs-CZ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538135"/>
                            </a:solidFill>
                            <a:effectLst/>
                            <a:uLnTx/>
                            <a:uFillTx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ošetřování</a:t>
                        </a:r>
                        <a:endParaRPr kumimoji="0" lang="cs-CZ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65B08D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58" name="Textové pole 24"/>
                      <p:cNvSpPr txBox="1"/>
                      <p:nvPr/>
                    </p:nvSpPr>
                    <p:spPr>
                      <a:xfrm>
                        <a:off x="6755296" y="2734267"/>
                        <a:ext cx="575310" cy="1439545"/>
                      </a:xfrm>
                      <a:prstGeom prst="rect">
                        <a:avLst/>
                      </a:prstGeom>
                      <a:noFill/>
                      <a:ln w="6350">
                        <a:noFill/>
                      </a:ln>
                    </p:spPr>
                    <p:txBody>
                      <a:bodyPr rot="0" spcFirstLastPara="0" vert="vert270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cs-CZ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C000"/>
                            </a:solidFill>
                            <a:effectLst/>
                            <a:uLnTx/>
                            <a:uFillTx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Žádost a podklady pro rozhodnutí o nároku a výši dávky</a:t>
                        </a:r>
                        <a:endParaRPr kumimoji="0" lang="cs-CZ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65B08D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59" name="Textové pole 67"/>
                      <p:cNvSpPr txBox="1"/>
                      <p:nvPr/>
                    </p:nvSpPr>
                    <p:spPr>
                      <a:xfrm>
                        <a:off x="7416000" y="2736000"/>
                        <a:ext cx="431800" cy="1439545"/>
                      </a:xfrm>
                      <a:prstGeom prst="rect">
                        <a:avLst/>
                      </a:prstGeom>
                      <a:noFill/>
                      <a:ln w="19050">
                        <a:noFill/>
                      </a:ln>
                    </p:spPr>
                    <p:txBody>
                      <a:bodyPr rot="0" spcFirstLastPara="0" vert="vert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cs-CZ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538135"/>
                            </a:solidFill>
                            <a:effectLst/>
                            <a:uLnTx/>
                            <a:uFillTx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Notifikace o doručení a zpracování podání</a:t>
                        </a:r>
                        <a:endParaRPr kumimoji="0" lang="cs-CZ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65B08D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cxnSp>
                    <p:nvCxnSpPr>
                      <p:cNvPr id="60" name="Přímá spojnice se šipkou 59"/>
                      <p:cNvCxnSpPr/>
                      <p:nvPr/>
                    </p:nvCxnSpPr>
                    <p:spPr>
                      <a:xfrm>
                        <a:off x="7344000" y="2736000"/>
                        <a:ext cx="0" cy="1439545"/>
                      </a:xfrm>
                      <a:prstGeom prst="straightConnector1">
                        <a:avLst/>
                      </a:prstGeom>
                      <a:noFill/>
                      <a:ln w="19050" cap="flat" cmpd="sng" algn="ctr">
                        <a:solidFill>
                          <a:srgbClr val="70AD47"/>
                        </a:solidFill>
                        <a:prstDash val="solid"/>
                        <a:miter lim="800000"/>
                        <a:tailEnd type="triangle"/>
                      </a:ln>
                      <a:effectLst/>
                    </p:spPr>
                  </p:cxnSp>
                </p:grpSp>
                <p:grpSp>
                  <p:nvGrpSpPr>
                    <p:cNvPr id="72" name="Skupina 71"/>
                    <p:cNvGrpSpPr/>
                    <p:nvPr/>
                  </p:nvGrpSpPr>
                  <p:grpSpPr>
                    <a:xfrm>
                      <a:off x="6120000" y="4284000"/>
                      <a:ext cx="1619250" cy="467360"/>
                      <a:chOff x="5418068" y="3322787"/>
                      <a:chExt cx="1619250" cy="467360"/>
                    </a:xfrm>
                    <a:solidFill>
                      <a:srgbClr val="FFCC00"/>
                    </a:solidFill>
                  </p:grpSpPr>
                  <p:sp>
                    <p:nvSpPr>
                      <p:cNvPr id="70" name="Zaoblený obdélník 69"/>
                      <p:cNvSpPr/>
                      <p:nvPr/>
                    </p:nvSpPr>
                    <p:spPr>
                      <a:xfrm>
                        <a:off x="5418068" y="3322787"/>
                        <a:ext cx="1619250" cy="467360"/>
                      </a:xfrm>
                      <a:prstGeom prst="roundRect">
                        <a:avLst/>
                      </a:prstGeom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cs-CZ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" lastClr="FFFFFF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71" name="Textové pole 12"/>
                      <p:cNvSpPr txBox="1"/>
                      <p:nvPr/>
                    </p:nvSpPr>
                    <p:spPr>
                      <a:xfrm>
                        <a:off x="5526068" y="3322787"/>
                        <a:ext cx="1475099" cy="467360"/>
                      </a:xfrm>
                      <a:prstGeom prst="rect">
                        <a:avLst/>
                      </a:prstGeom>
                      <a:noFill/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cs-CZ" sz="2000" b="1" i="0" u="none" strike="noStrike" kern="0" cap="none" spc="0" normalizeH="0" baseline="0" noProof="0" dirty="0">
                            <a:ln>
                              <a:noFill/>
                            </a:ln>
                            <a:solidFill>
                              <a:srgbClr val="44546A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ZAMĚSTNAVATEL</a:t>
                        </a:r>
                        <a:endParaRPr kumimoji="0" lang="cs-CZ" sz="2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p:grpSp>
              </p:grpSp>
              <p:cxnSp>
                <p:nvCxnSpPr>
                  <p:cNvPr id="78" name="Přímá spojnice se šipkou 77"/>
                  <p:cNvCxnSpPr/>
                  <p:nvPr/>
                </p:nvCxnSpPr>
                <p:spPr>
                  <a:xfrm flipH="1">
                    <a:off x="2700000" y="2664000"/>
                    <a:ext cx="3382645" cy="1619250"/>
                  </a:xfrm>
                  <a:prstGeom prst="straightConnector1">
                    <a:avLst/>
                  </a:prstGeom>
                  <a:noFill/>
                  <a:ln w="19050" cap="flat" cmpd="sng" algn="ctr">
                    <a:solidFill>
                      <a:srgbClr val="70AD47"/>
                    </a:solidFill>
                    <a:prstDash val="solid"/>
                    <a:miter lim="800000"/>
                    <a:tailEnd type="triangle"/>
                  </a:ln>
                  <a:effectLst/>
                </p:spPr>
              </p:cxnSp>
              <p:sp>
                <p:nvSpPr>
                  <p:cNvPr id="79" name="Textové pole 41"/>
                  <p:cNvSpPr txBox="1"/>
                  <p:nvPr/>
                </p:nvSpPr>
                <p:spPr>
                  <a:xfrm rot="19790653">
                    <a:off x="2975066" y="3141998"/>
                    <a:ext cx="2572024" cy="431800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0" tIns="0" rIns="0" bIns="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cs-CZ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5E1D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Poskytnutí údajů o stavu dávky prostřednictvím služby </a:t>
                    </a:r>
                    <a:r>
                      <a:rPr kumimoji="0" lang="cs-CZ" sz="16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5E1D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ePortálu</a:t>
                    </a:r>
                    <a:r>
                      <a:rPr kumimoji="0" lang="cs-CZ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5E1D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 ČSSZ</a:t>
                    </a:r>
                  </a:p>
                </p:txBody>
              </p:sp>
            </p:grpSp>
            <p:grpSp>
              <p:nvGrpSpPr>
                <p:cNvPr id="84" name="Skupina 83"/>
                <p:cNvGrpSpPr/>
                <p:nvPr/>
              </p:nvGrpSpPr>
              <p:grpSpPr>
                <a:xfrm>
                  <a:off x="1584000" y="4284000"/>
                  <a:ext cx="1079500" cy="467360"/>
                  <a:chOff x="1584000" y="4284000"/>
                  <a:chExt cx="1079500" cy="467360"/>
                </a:xfrm>
              </p:grpSpPr>
              <p:sp>
                <p:nvSpPr>
                  <p:cNvPr id="82" name="Zaoblený obdélník 81"/>
                  <p:cNvSpPr/>
                  <p:nvPr/>
                </p:nvSpPr>
                <p:spPr>
                  <a:xfrm>
                    <a:off x="1584000" y="4284000"/>
                    <a:ext cx="1079500" cy="467360"/>
                  </a:xfrm>
                  <a:prstGeom prst="roundRect">
                    <a:avLst/>
                  </a:prstGeom>
                  <a:solidFill>
                    <a:schemeClr val="accent2">
                      <a:lumMod val="60000"/>
                      <a:lumOff val="40000"/>
                    </a:schemeClr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cs-CZ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83" name="Textové pole 36"/>
                  <p:cNvSpPr txBox="1"/>
                  <p:nvPr/>
                </p:nvSpPr>
                <p:spPr>
                  <a:xfrm>
                    <a:off x="1656000" y="4284000"/>
                    <a:ext cx="899160" cy="467360"/>
                  </a:xfrm>
                  <a:prstGeom prst="rect">
                    <a:avLst/>
                  </a:prstGeom>
                  <a:grp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cs-CZ" sz="20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Pojištěnec</a:t>
                    </a:r>
                    <a:endParaRPr kumimoji="0" lang="cs-CZ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p:grpSp>
          </p:grpSp>
          <p:cxnSp>
            <p:nvCxnSpPr>
              <p:cNvPr id="89" name="Přímá spojnice se šipkou 88"/>
              <p:cNvCxnSpPr/>
              <p:nvPr/>
            </p:nvCxnSpPr>
            <p:spPr>
              <a:xfrm>
                <a:off x="2844000" y="4392000"/>
                <a:ext cx="3058795" cy="0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ED7D31"/>
                </a:solidFill>
                <a:prstDash val="solid"/>
                <a:miter lim="800000"/>
                <a:tailEnd type="triangle"/>
              </a:ln>
              <a:effectLst/>
            </p:spPr>
          </p:cxnSp>
        </p:grpSp>
        <p:sp>
          <p:nvSpPr>
            <p:cNvPr id="90" name="Textové pole 95"/>
            <p:cNvSpPr txBox="1"/>
            <p:nvPr/>
          </p:nvSpPr>
          <p:spPr>
            <a:xfrm>
              <a:off x="3168000" y="4392000"/>
              <a:ext cx="2159000" cy="35941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Oznámení o potřebě ošetřování </a:t>
              </a:r>
              <a:endParaRPr kumimoji="0" lang="cs-CZ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 </a:t>
              </a:r>
              <a:r>
                <a:rPr kumimoji="0" lang="cs-CZ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žádost o ošetřovné</a:t>
              </a:r>
              <a:endPara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65B08D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57908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7449"/>
          </a:xfrm>
        </p:spPr>
        <p:txBody>
          <a:bodyPr>
            <a:normAutofit/>
          </a:bodyPr>
          <a:lstStyle/>
          <a:p>
            <a:r>
              <a:rPr lang="cs-CZ" sz="4000" b="1" dirty="0" smtClean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Popis procesní mapy</a:t>
            </a:r>
            <a:endParaRPr lang="cs-CZ" sz="4000" b="1" dirty="0">
              <a:solidFill>
                <a:srgbClr val="005E1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212574"/>
            <a:ext cx="10515600" cy="5143776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cs-CZ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Ošetřující lékař nebo hygienická stanice 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vystaví elektronicky Rozhodnutí o potřebě ošetřování/péče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Při vystavení bude generováno číslo elektronického formuláře </a:t>
            </a:r>
            <a:r>
              <a:rPr lang="cs-CZ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</a:t>
            </a:r>
            <a:r>
              <a:rPr lang="cs-CZ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obdobně jako u </a:t>
            </a:r>
            <a:r>
              <a:rPr lang="cs-CZ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eNeschopenky</a:t>
            </a:r>
            <a:endParaRPr lang="cs-CZ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Ošetřující lékař Rozhodnutí o potřebě ošetřování/péče zašle </a:t>
            </a:r>
            <a:r>
              <a:rPr lang="cs-CZ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ČSSZ a </a:t>
            </a:r>
            <a:r>
              <a:rPr lang="cs-CZ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pojištěnci, </a:t>
            </a:r>
            <a:r>
              <a:rPr lang="cs-CZ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popř. určené osobě, 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předá rovněž jedno </a:t>
            </a:r>
            <a:r>
              <a:rPr lang="cs-CZ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potvrzení </a:t>
            </a:r>
            <a:r>
              <a:rPr lang="pt-BR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(formou SMS, e-mailu nebo výtisku)</a:t>
            </a:r>
            <a:endParaRPr lang="cs-CZ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cs-CZ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Pojištěnec</a:t>
            </a:r>
            <a:r>
              <a:rPr lang="cs-CZ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cs-CZ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prokazatelně oznámí</a:t>
            </a:r>
            <a:r>
              <a:rPr lang="cs-CZ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sociální událost zaměstnavateli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cs-CZ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Zaměstnavatel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si může ověřit údaje potvrzené lékařem prostřednictvím elektronických služeb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Zaměstnavatel zasílá do systému ČSSZ </a:t>
            </a:r>
            <a:r>
              <a:rPr lang="cs-CZ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ePodání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oznámení žádosti o dávku (rozšířená verze současné </a:t>
            </a:r>
            <a:r>
              <a:rPr lang="cs-CZ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NEMPRI)</a:t>
            </a:r>
            <a:endParaRPr lang="cs-CZ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894A15-C206-4292-A047-BB10EDABDAC9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9085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894A15-C206-4292-A047-BB10EDABDAC9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3"/>
          <a:srcRect l="1529" t="27317" r="64306" b="18889"/>
          <a:stretch/>
        </p:blipFill>
        <p:spPr>
          <a:xfrm>
            <a:off x="338186" y="182679"/>
            <a:ext cx="7382839" cy="653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749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894A15-C206-4292-A047-BB10EDABDAC9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3"/>
          <a:srcRect l="24823" t="15021" r="44259" b="51027"/>
          <a:stretch/>
        </p:blipFill>
        <p:spPr>
          <a:xfrm>
            <a:off x="304924" y="333165"/>
            <a:ext cx="8070060" cy="498507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Obdélník 4"/>
          <p:cNvSpPr/>
          <p:nvPr/>
        </p:nvSpPr>
        <p:spPr>
          <a:xfrm>
            <a:off x="4498428" y="1072055"/>
            <a:ext cx="3876555" cy="101950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59379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894A15-C206-4292-A047-BB10EDABDAC9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3"/>
          <a:srcRect l="25317" t="49152" r="44612" b="5922"/>
          <a:stretch/>
        </p:blipFill>
        <p:spPr>
          <a:xfrm>
            <a:off x="421525" y="297875"/>
            <a:ext cx="7337182" cy="616598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78178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894A15-C206-4292-A047-BB10EDABDAC9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3"/>
          <a:srcRect l="25177" t="14644" r="44118" b="35685"/>
          <a:stretch/>
        </p:blipFill>
        <p:spPr>
          <a:xfrm>
            <a:off x="357970" y="228356"/>
            <a:ext cx="7135907" cy="649311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0080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894A15-C206-4292-A047-BB10EDABDAC9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3"/>
          <a:srcRect l="25177" t="64213" r="44118" b="6799"/>
          <a:stretch/>
        </p:blipFill>
        <p:spPr>
          <a:xfrm>
            <a:off x="126742" y="453675"/>
            <a:ext cx="8817561" cy="468242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45314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63343" y="762258"/>
            <a:ext cx="7832855" cy="720000"/>
          </a:xfrm>
        </p:spPr>
        <p:txBody>
          <a:bodyPr rtlCol="0">
            <a:normAutofit/>
          </a:bodyPr>
          <a:lstStyle/>
          <a:p>
            <a:pPr rtl="0"/>
            <a:r>
              <a:rPr lang="cs-CZ" sz="2800" b="1" dirty="0" smtClean="0">
                <a:solidFill>
                  <a:schemeClr val="accent4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Procesní mapa</a:t>
            </a:r>
            <a:endParaRPr lang="en-gb" sz="2800" b="1" dirty="0">
              <a:solidFill>
                <a:schemeClr val="accent4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Obdélník 14"/>
          <p:cNvSpPr/>
          <p:nvPr/>
        </p:nvSpPr>
        <p:spPr>
          <a:xfrm>
            <a:off x="559578" y="191025"/>
            <a:ext cx="6682228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lvl="0"/>
            <a:r>
              <a:rPr lang="cs-CZ" sz="3600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Dlouhodobé ošetřovné</a:t>
            </a:r>
            <a:endParaRPr kumimoji="0" lang="cs-CZ" sz="2400" b="0" i="0" u="none" strike="noStrike" kern="1200" cap="none" spc="0" normalizeH="0" baseline="0" noProof="0" dirty="0">
              <a:ln>
                <a:noFill/>
              </a:ln>
              <a:solidFill>
                <a:srgbClr val="4B5363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4" name="Zaoblený obdélník 63"/>
          <p:cNvSpPr/>
          <p:nvPr/>
        </p:nvSpPr>
        <p:spPr>
          <a:xfrm>
            <a:off x="5286375" y="3195320"/>
            <a:ext cx="1619250" cy="467360"/>
          </a:xfrm>
          <a:prstGeom prst="roundRect">
            <a:avLst/>
          </a:prstGeom>
          <a:grp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Zaoblený obdélník 65"/>
          <p:cNvSpPr/>
          <p:nvPr/>
        </p:nvSpPr>
        <p:spPr>
          <a:xfrm>
            <a:off x="4257089" y="4814570"/>
            <a:ext cx="1619250" cy="467360"/>
          </a:xfrm>
          <a:prstGeom prst="roundRect">
            <a:avLst/>
          </a:prstGeom>
          <a:grp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Zaoblený obdélník 67"/>
          <p:cNvSpPr/>
          <p:nvPr/>
        </p:nvSpPr>
        <p:spPr>
          <a:xfrm>
            <a:off x="5286375" y="3195320"/>
            <a:ext cx="1619250" cy="467360"/>
          </a:xfrm>
          <a:prstGeom prst="roundRect">
            <a:avLst/>
          </a:prstGeom>
          <a:grp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92" name="Skupina 91"/>
          <p:cNvGrpSpPr/>
          <p:nvPr/>
        </p:nvGrpSpPr>
        <p:grpSpPr>
          <a:xfrm>
            <a:off x="559578" y="2053491"/>
            <a:ext cx="8495573" cy="4092470"/>
            <a:chOff x="1548000" y="2160000"/>
            <a:chExt cx="6299800" cy="2693241"/>
          </a:xfrm>
        </p:grpSpPr>
        <p:grpSp>
          <p:nvGrpSpPr>
            <p:cNvPr id="91" name="Skupina 90"/>
            <p:cNvGrpSpPr/>
            <p:nvPr/>
          </p:nvGrpSpPr>
          <p:grpSpPr>
            <a:xfrm>
              <a:off x="1548000" y="2160000"/>
              <a:ext cx="6299800" cy="2591360"/>
              <a:chOff x="1548000" y="2160000"/>
              <a:chExt cx="6299800" cy="2591360"/>
            </a:xfrm>
          </p:grpSpPr>
          <p:grpSp>
            <p:nvGrpSpPr>
              <p:cNvPr id="86" name="Skupina 85"/>
              <p:cNvGrpSpPr/>
              <p:nvPr/>
            </p:nvGrpSpPr>
            <p:grpSpPr>
              <a:xfrm>
                <a:off x="1548000" y="2160000"/>
                <a:ext cx="6299800" cy="2591360"/>
                <a:chOff x="1548000" y="2160000"/>
                <a:chExt cx="6299800" cy="2591360"/>
              </a:xfrm>
            </p:grpSpPr>
            <p:grpSp>
              <p:nvGrpSpPr>
                <p:cNvPr id="85" name="Skupina 84"/>
                <p:cNvGrpSpPr/>
                <p:nvPr/>
              </p:nvGrpSpPr>
              <p:grpSpPr>
                <a:xfrm>
                  <a:off x="1548000" y="2160000"/>
                  <a:ext cx="6299800" cy="2591360"/>
                  <a:chOff x="1548000" y="2160000"/>
                  <a:chExt cx="6299800" cy="2591360"/>
                </a:xfrm>
              </p:grpSpPr>
              <p:grpSp>
                <p:nvGrpSpPr>
                  <p:cNvPr id="73" name="Skupina 72"/>
                  <p:cNvGrpSpPr/>
                  <p:nvPr/>
                </p:nvGrpSpPr>
                <p:grpSpPr>
                  <a:xfrm>
                    <a:off x="1548000" y="2160000"/>
                    <a:ext cx="6299800" cy="2591360"/>
                    <a:chOff x="1548000" y="2160000"/>
                    <a:chExt cx="6299800" cy="2591360"/>
                  </a:xfrm>
                </p:grpSpPr>
                <p:grpSp>
                  <p:nvGrpSpPr>
                    <p:cNvPr id="61" name="Skupina 60"/>
                    <p:cNvGrpSpPr/>
                    <p:nvPr/>
                  </p:nvGrpSpPr>
                  <p:grpSpPr>
                    <a:xfrm>
                      <a:off x="1548000" y="2160000"/>
                      <a:ext cx="6299800" cy="2059163"/>
                      <a:chOff x="1548000" y="2160000"/>
                      <a:chExt cx="6299800" cy="2059163"/>
                    </a:xfrm>
                  </p:grpSpPr>
                  <p:grpSp>
                    <p:nvGrpSpPr>
                      <p:cNvPr id="36" name="Skupina 35"/>
                      <p:cNvGrpSpPr/>
                      <p:nvPr/>
                    </p:nvGrpSpPr>
                    <p:grpSpPr>
                      <a:xfrm>
                        <a:off x="1548000" y="2160000"/>
                        <a:ext cx="6191250" cy="518074"/>
                        <a:chOff x="1548000" y="2160000"/>
                        <a:chExt cx="6191250" cy="518074"/>
                      </a:xfrm>
                    </p:grpSpPr>
                    <p:grpSp>
                      <p:nvGrpSpPr>
                        <p:cNvPr id="7" name="Skupina 6"/>
                        <p:cNvGrpSpPr/>
                        <p:nvPr/>
                      </p:nvGrpSpPr>
                      <p:grpSpPr>
                        <a:xfrm>
                          <a:off x="1548000" y="2160000"/>
                          <a:ext cx="1079500" cy="467360"/>
                          <a:chOff x="971442" y="3065004"/>
                          <a:chExt cx="1079500" cy="467360"/>
                        </a:xfrm>
                      </p:grpSpPr>
                      <p:sp>
                        <p:nvSpPr>
                          <p:cNvPr id="19" name="Zaoblený obdélník 18"/>
                          <p:cNvSpPr/>
                          <p:nvPr/>
                        </p:nvSpPr>
                        <p:spPr>
                          <a:xfrm>
                            <a:off x="971442" y="3065004"/>
                            <a:ext cx="1079500" cy="467360"/>
                          </a:xfrm>
                          <a:prstGeom prst="roundRect">
                            <a:avLst/>
                          </a:prstGeom>
                          <a:solidFill>
                            <a:schemeClr val="tx1">
                              <a:lumMod val="40000"/>
                              <a:lumOff val="60000"/>
                            </a:schemeClr>
                          </a:solidFill>
                          <a:ln w="12700" cap="flat" cmpd="sng" algn="ctr">
                            <a:noFill/>
                            <a:prstDash val="solid"/>
                            <a:miter lim="800000"/>
                          </a:ln>
                          <a:effectLst/>
                        </p:spPr>
                        <p:txBody>
                          <a:bodyPr rot="0" spcFirstLastPara="0" vert="horz" wrap="square" lIns="91440" tIns="45720" rIns="91440" bIns="45720" numCol="1" spcCol="0" rtlCol="0" fromWordArt="0" anchor="ctr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marL="0" marR="0" lvl="0" indent="0" algn="l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cs-CZ" sz="1800" b="0" i="0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ysClr val="window" lastClr="FFFFFF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endParaRPr>
                          </a:p>
                        </p:txBody>
                      </p:sp>
                      <p:sp>
                        <p:nvSpPr>
                          <p:cNvPr id="17" name="Textové pole 2"/>
                          <p:cNvSpPr txBox="1"/>
                          <p:nvPr/>
                        </p:nvSpPr>
                        <p:spPr>
                          <a:xfrm>
                            <a:off x="1043755" y="3065004"/>
                            <a:ext cx="934848" cy="467360"/>
                          </a:xfrm>
                          <a:prstGeom prst="rect">
                            <a:avLst/>
                          </a:prstGeom>
                          <a:noFill/>
                          <a:ln w="12700" cap="flat" cmpd="sng" algn="ctr">
                            <a:noFill/>
                            <a:prstDash val="solid"/>
                            <a:miter lim="800000"/>
                          </a:ln>
                          <a:effectLst/>
                        </p:spPr>
                        <p:txBody>
                          <a:bodyPr rot="0" spcFirstLastPara="0" vert="horz" wrap="square" lIns="0" tIns="0" rIns="0" bIns="0" numCol="1" spcCol="0" rtlCol="0" fromWordArt="0" anchor="ctr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marL="0" marR="0" lvl="0" indent="0" algn="ctr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kumimoji="0" lang="cs-CZ" sz="2000" b="1" i="0" u="none" strike="noStrike" kern="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rgbClr val="44546A"/>
                                </a:solidFill>
                                <a:effectLst/>
                                <a:uLnTx/>
                                <a:uFillTx/>
                                <a:latin typeface="Calibri" panose="020F0502020204030204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a:t>OŠETŘUJÍCÍ LÉKAŘ</a:t>
                            </a:r>
                            <a:endParaRPr kumimoji="0" lang="cs-CZ" sz="2000" b="0" i="0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44546A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Calibri" panose="020F0502020204030204" pitchFamily="34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1" name="Skupina 10"/>
                        <p:cNvGrpSpPr/>
                        <p:nvPr/>
                      </p:nvGrpSpPr>
                      <p:grpSpPr>
                        <a:xfrm>
                          <a:off x="2772000" y="2160000"/>
                          <a:ext cx="3239135" cy="518074"/>
                          <a:chOff x="4464727" y="3265540"/>
                          <a:chExt cx="3239135" cy="518074"/>
                        </a:xfrm>
                      </p:grpSpPr>
                      <p:cxnSp>
                        <p:nvCxnSpPr>
                          <p:cNvPr id="24" name="Přímá spojnice se šipkou 23"/>
                          <p:cNvCxnSpPr/>
                          <p:nvPr/>
                        </p:nvCxnSpPr>
                        <p:spPr>
                          <a:xfrm>
                            <a:off x="4464727" y="3445540"/>
                            <a:ext cx="3239135" cy="0"/>
                          </a:xfrm>
                          <a:prstGeom prst="straightConnector1">
                            <a:avLst/>
                          </a:prstGeom>
                          <a:noFill/>
                          <a:ln w="19050" cap="flat" cmpd="sng" algn="ctr">
                            <a:solidFill>
                              <a:srgbClr val="4472C4"/>
                            </a:solidFill>
                            <a:prstDash val="solid"/>
                            <a:miter lim="800000"/>
                            <a:tailEnd type="triangle"/>
                          </a:ln>
                          <a:effectLst/>
                        </p:spPr>
                      </p:cxnSp>
                      <p:cxnSp>
                        <p:nvCxnSpPr>
                          <p:cNvPr id="25" name="Přímá spojnice se šipkou 24"/>
                          <p:cNvCxnSpPr/>
                          <p:nvPr/>
                        </p:nvCxnSpPr>
                        <p:spPr>
                          <a:xfrm flipH="1">
                            <a:off x="4464727" y="3553540"/>
                            <a:ext cx="3237865" cy="0"/>
                          </a:xfrm>
                          <a:prstGeom prst="straightConnector1">
                            <a:avLst/>
                          </a:prstGeom>
                          <a:noFill/>
                          <a:ln w="19050" cap="flat" cmpd="sng" algn="ctr">
                            <a:solidFill>
                              <a:srgbClr val="70AD47"/>
                            </a:solidFill>
                            <a:prstDash val="solid"/>
                            <a:miter lim="800000"/>
                            <a:tailEnd type="triangle"/>
                          </a:ln>
                          <a:effectLst/>
                        </p:spPr>
                      </p:cxnSp>
                      <p:sp>
                        <p:nvSpPr>
                          <p:cNvPr id="26" name="Textové pole 16"/>
                          <p:cNvSpPr txBox="1"/>
                          <p:nvPr/>
                        </p:nvSpPr>
                        <p:spPr>
                          <a:xfrm>
                            <a:off x="5070808" y="3603909"/>
                            <a:ext cx="1798955" cy="179705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noFill/>
                          </a:ln>
                        </p:spPr>
                        <p:txBody>
                          <a:bodyPr rot="0" spcFirstLastPara="0" vert="horz" wrap="square" lIns="0" tIns="0" rIns="0" bIns="0" numCol="1" spcCol="0" rtlCol="0" fromWordArt="0" anchor="ctr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marL="0" marR="0" lvl="0" indent="0" algn="ctr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kumimoji="0" lang="cs-CZ" sz="1600" b="0" i="0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rgbClr val="538135"/>
                                </a:solidFill>
                                <a:effectLst/>
                                <a:uLnTx/>
                                <a:uFillTx/>
                                <a:latin typeface="Calibri" panose="020F0502020204030204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a:t>Poskytnutí údajů z databáze</a:t>
                            </a:r>
                            <a:endParaRPr kumimoji="0" lang="cs-CZ" sz="16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65B08D"/>
                              </a:solidFill>
                              <a:effectLst/>
                              <a:uLnTx/>
                              <a:uFillTx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  <p:sp>
                        <p:nvSpPr>
                          <p:cNvPr id="27" name="Textové pole 17"/>
                          <p:cNvSpPr txBox="1"/>
                          <p:nvPr/>
                        </p:nvSpPr>
                        <p:spPr>
                          <a:xfrm>
                            <a:off x="4464727" y="3265540"/>
                            <a:ext cx="3239135" cy="180055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noFill/>
                          </a:ln>
                        </p:spPr>
                        <p:txBody>
                          <a:bodyPr rot="0" spcFirstLastPara="0" vert="horz" wrap="square" lIns="0" tIns="0" rIns="0" bIns="0" numCol="1" spcCol="0" rtlCol="0" fromWordArt="0" anchor="ctr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marL="0" marR="0" lvl="0" indent="0" algn="ctr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kumimoji="0" lang="cs-CZ" sz="1600" b="0" i="0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rgbClr val="2E74B5"/>
                                </a:solidFill>
                                <a:effectLst/>
                                <a:uLnTx/>
                                <a:uFillTx/>
                                <a:latin typeface="Calibri" panose="020F0502020204030204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a:t>Vystavení Rozhodnutí o </a:t>
                            </a:r>
                            <a:r>
                              <a:rPr kumimoji="0" lang="cs-CZ" sz="1600" b="0" i="0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rgbClr val="2E74B5"/>
                                </a:solidFill>
                                <a:effectLst/>
                                <a:uLnTx/>
                                <a:uFillTx/>
                                <a:latin typeface="Calibri" panose="020F0502020204030204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a:t>potřebě dlouhodobé </a:t>
                            </a:r>
                            <a:r>
                              <a:rPr kumimoji="0" lang="cs-CZ" sz="1600" b="0" i="0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rgbClr val="2E74B5"/>
                                </a:solidFill>
                                <a:effectLst/>
                                <a:uLnTx/>
                                <a:uFillTx/>
                                <a:latin typeface="Calibri" panose="020F0502020204030204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a:t>péče</a:t>
                            </a:r>
                            <a:endParaRPr kumimoji="0" lang="cs-CZ" sz="16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65B08D"/>
                              </a:solidFill>
                              <a:effectLst/>
                              <a:uLnTx/>
                              <a:uFillTx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2" name="Skupina 11"/>
                        <p:cNvGrpSpPr/>
                        <p:nvPr/>
                      </p:nvGrpSpPr>
                      <p:grpSpPr>
                        <a:xfrm>
                          <a:off x="6120000" y="2160000"/>
                          <a:ext cx="1619250" cy="467360"/>
                          <a:chOff x="5265668" y="3169826"/>
                          <a:chExt cx="1619250" cy="467360"/>
                        </a:xfrm>
                      </p:grpSpPr>
                      <p:sp>
                        <p:nvSpPr>
                          <p:cNvPr id="34" name="Zaoblený obdélník 33"/>
                          <p:cNvSpPr/>
                          <p:nvPr/>
                        </p:nvSpPr>
                        <p:spPr>
                          <a:xfrm>
                            <a:off x="5265668" y="3169826"/>
                            <a:ext cx="1619250" cy="467360"/>
                          </a:xfrm>
                          <a:prstGeom prst="roundRect">
                            <a:avLst/>
                          </a:prstGeom>
                          <a:solidFill>
                            <a:srgbClr val="005E1D"/>
                          </a:solidFill>
                          <a:ln w="12700" cap="flat" cmpd="sng" algn="ctr">
                            <a:noFill/>
                            <a:prstDash val="solid"/>
                            <a:miter lim="800000"/>
                          </a:ln>
                          <a:effectLst/>
                        </p:spPr>
                        <p:txBody>
                          <a:bodyPr rot="0" spcFirstLastPara="0" vert="horz" wrap="square" lIns="91440" tIns="45720" rIns="91440" bIns="45720" numCol="1" spcCol="0" rtlCol="0" fromWordArt="0" anchor="ctr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marL="0" marR="0" lvl="0" indent="0" algn="l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cs-CZ" sz="1800" b="0" i="0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ysClr val="window" lastClr="FFFFFF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endParaRPr>
                          </a:p>
                        </p:txBody>
                      </p:sp>
                      <p:sp>
                        <p:nvSpPr>
                          <p:cNvPr id="35" name="Textové pole 9"/>
                          <p:cNvSpPr txBox="1"/>
                          <p:nvPr/>
                        </p:nvSpPr>
                        <p:spPr>
                          <a:xfrm>
                            <a:off x="5373668" y="3169826"/>
                            <a:ext cx="1439545" cy="467360"/>
                          </a:xfrm>
                          <a:prstGeom prst="rect">
                            <a:avLst/>
                          </a:prstGeom>
                          <a:grpFill/>
                          <a:ln w="12700" cap="flat" cmpd="sng" algn="ctr">
                            <a:noFill/>
                            <a:prstDash val="solid"/>
                            <a:miter lim="800000"/>
                          </a:ln>
                          <a:effectLst/>
                        </p:spPr>
                        <p:txBody>
                          <a:bodyPr rot="0" spcFirstLastPara="0" vert="horz" wrap="square" lIns="0" tIns="0" rIns="0" bIns="0" numCol="1" spcCol="0" rtlCol="0" fromWordArt="0" anchor="ctr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marL="0" marR="0" lvl="0" indent="0" algn="ctr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kumimoji="0" lang="cs-CZ" sz="2000" b="1" i="0" u="none" strike="noStrike" kern="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libri" panose="020F0502020204030204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a:t>ČSSZ</a:t>
                            </a:r>
                            <a:endParaRPr kumimoji="0" lang="cs-CZ" sz="2000" b="0" i="0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Calibri" panose="020F0502020204030204" pitchFamily="34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</p:grpSp>
                  </p:grpSp>
                  <p:cxnSp>
                    <p:nvCxnSpPr>
                      <p:cNvPr id="55" name="Přímá spojnice se šipkou 54"/>
                      <p:cNvCxnSpPr/>
                      <p:nvPr/>
                    </p:nvCxnSpPr>
                    <p:spPr>
                      <a:xfrm>
                        <a:off x="6652873" y="2737091"/>
                        <a:ext cx="0" cy="1439545"/>
                      </a:xfrm>
                      <a:prstGeom prst="straightConnector1">
                        <a:avLst/>
                      </a:prstGeom>
                      <a:noFill/>
                      <a:ln w="19050" cap="flat" cmpd="sng" algn="ctr">
                        <a:solidFill>
                          <a:srgbClr val="70AD47"/>
                        </a:solidFill>
                        <a:prstDash val="solid"/>
                        <a:miter lim="800000"/>
                        <a:tailEnd type="triangle"/>
                      </a:ln>
                      <a:effectLst/>
                    </p:spPr>
                  </p:cxnSp>
                  <p:cxnSp>
                    <p:nvCxnSpPr>
                      <p:cNvPr id="56" name="Přímá spojnice se šipkou 55"/>
                      <p:cNvCxnSpPr/>
                      <p:nvPr/>
                    </p:nvCxnSpPr>
                    <p:spPr>
                      <a:xfrm flipV="1">
                        <a:off x="6743099" y="2736000"/>
                        <a:ext cx="0" cy="1439545"/>
                      </a:xfrm>
                      <a:prstGeom prst="straightConnector1">
                        <a:avLst/>
                      </a:prstGeom>
                      <a:noFill/>
                      <a:ln w="19050" cap="flat" cmpd="sng" algn="ctr">
                        <a:solidFill>
                          <a:srgbClr val="FFC000"/>
                        </a:solidFill>
                        <a:prstDash val="solid"/>
                        <a:miter lim="800000"/>
                        <a:tailEnd type="triangle"/>
                      </a:ln>
                      <a:effectLst/>
                    </p:spPr>
                  </p:cxnSp>
                  <p:sp>
                    <p:nvSpPr>
                      <p:cNvPr id="57" name="Textové pole 23"/>
                      <p:cNvSpPr txBox="1"/>
                      <p:nvPr/>
                    </p:nvSpPr>
                    <p:spPr>
                      <a:xfrm>
                        <a:off x="6170382" y="2779618"/>
                        <a:ext cx="431165" cy="1439545"/>
                      </a:xfrm>
                      <a:prstGeom prst="rect">
                        <a:avLst/>
                      </a:prstGeom>
                      <a:noFill/>
                      <a:ln w="19050">
                        <a:noFill/>
                      </a:ln>
                    </p:spPr>
                    <p:txBody>
                      <a:bodyPr rot="0" spcFirstLastPara="0" vert="vert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cs-CZ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538135"/>
                            </a:solidFill>
                            <a:effectLst/>
                            <a:uLnTx/>
                            <a:uFillTx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Ověření údajů o </a:t>
                        </a:r>
                        <a:r>
                          <a:rPr kumimoji="0" lang="cs-CZ" sz="1600" b="0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538135"/>
                            </a:solidFill>
                            <a:effectLst/>
                            <a:uLnTx/>
                            <a:uFillTx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potřebě dlouhodobé péče</a:t>
                        </a:r>
                        <a:endParaRPr kumimoji="0" lang="cs-CZ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65B08D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58" name="Textové pole 24"/>
                      <p:cNvSpPr txBox="1"/>
                      <p:nvPr/>
                    </p:nvSpPr>
                    <p:spPr>
                      <a:xfrm>
                        <a:off x="6770114" y="2734724"/>
                        <a:ext cx="575310" cy="1439545"/>
                      </a:xfrm>
                      <a:prstGeom prst="rect">
                        <a:avLst/>
                      </a:prstGeom>
                      <a:noFill/>
                      <a:ln w="6350">
                        <a:noFill/>
                      </a:ln>
                    </p:spPr>
                    <p:txBody>
                      <a:bodyPr rot="0" spcFirstLastPara="0" vert="vert270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cs-CZ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C000"/>
                            </a:solidFill>
                            <a:effectLst/>
                            <a:uLnTx/>
                            <a:uFillTx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Žádost a podklady pro rozhodnutí o nároku a výši dávky</a:t>
                        </a:r>
                        <a:endParaRPr kumimoji="0" lang="cs-CZ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65B08D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59" name="Textové pole 67"/>
                      <p:cNvSpPr txBox="1"/>
                      <p:nvPr/>
                    </p:nvSpPr>
                    <p:spPr>
                      <a:xfrm>
                        <a:off x="7416000" y="2736000"/>
                        <a:ext cx="431800" cy="1439545"/>
                      </a:xfrm>
                      <a:prstGeom prst="rect">
                        <a:avLst/>
                      </a:prstGeom>
                      <a:noFill/>
                      <a:ln w="19050">
                        <a:noFill/>
                      </a:ln>
                    </p:spPr>
                    <p:txBody>
                      <a:bodyPr rot="0" spcFirstLastPara="0" vert="vert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cs-CZ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538135"/>
                            </a:solidFill>
                            <a:effectLst/>
                            <a:uLnTx/>
                            <a:uFillTx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Notifikace o doručení a zpracování podání</a:t>
                        </a:r>
                        <a:endParaRPr kumimoji="0" lang="cs-CZ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65B08D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cxnSp>
                    <p:nvCxnSpPr>
                      <p:cNvPr id="60" name="Přímá spojnice se šipkou 59"/>
                      <p:cNvCxnSpPr/>
                      <p:nvPr/>
                    </p:nvCxnSpPr>
                    <p:spPr>
                      <a:xfrm>
                        <a:off x="7344000" y="2736000"/>
                        <a:ext cx="0" cy="1439545"/>
                      </a:xfrm>
                      <a:prstGeom prst="straightConnector1">
                        <a:avLst/>
                      </a:prstGeom>
                      <a:noFill/>
                      <a:ln w="19050" cap="flat" cmpd="sng" algn="ctr">
                        <a:solidFill>
                          <a:srgbClr val="70AD47"/>
                        </a:solidFill>
                        <a:prstDash val="solid"/>
                        <a:miter lim="800000"/>
                        <a:tailEnd type="triangle"/>
                      </a:ln>
                      <a:effectLst/>
                    </p:spPr>
                  </p:cxnSp>
                </p:grpSp>
                <p:grpSp>
                  <p:nvGrpSpPr>
                    <p:cNvPr id="72" name="Skupina 71"/>
                    <p:cNvGrpSpPr/>
                    <p:nvPr/>
                  </p:nvGrpSpPr>
                  <p:grpSpPr>
                    <a:xfrm>
                      <a:off x="6120000" y="4284000"/>
                      <a:ext cx="1619250" cy="467360"/>
                      <a:chOff x="5418068" y="3322787"/>
                      <a:chExt cx="1619250" cy="467360"/>
                    </a:xfrm>
                    <a:solidFill>
                      <a:srgbClr val="FFCC00"/>
                    </a:solidFill>
                  </p:grpSpPr>
                  <p:sp>
                    <p:nvSpPr>
                      <p:cNvPr id="70" name="Zaoblený obdélník 69"/>
                      <p:cNvSpPr/>
                      <p:nvPr/>
                    </p:nvSpPr>
                    <p:spPr>
                      <a:xfrm>
                        <a:off x="5418068" y="3322787"/>
                        <a:ext cx="1619250" cy="467360"/>
                      </a:xfrm>
                      <a:prstGeom prst="roundRect">
                        <a:avLst/>
                      </a:prstGeom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cs-CZ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" lastClr="FFFFFF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71" name="Textové pole 12"/>
                      <p:cNvSpPr txBox="1"/>
                      <p:nvPr/>
                    </p:nvSpPr>
                    <p:spPr>
                      <a:xfrm>
                        <a:off x="5526068" y="3322787"/>
                        <a:ext cx="1439545" cy="467360"/>
                      </a:xfrm>
                      <a:prstGeom prst="rect">
                        <a:avLst/>
                      </a:prstGeom>
                      <a:noFill/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cs-CZ" sz="2000" b="1" i="0" u="none" strike="noStrike" kern="0" cap="none" spc="0" normalizeH="0" baseline="0" noProof="0" dirty="0">
                            <a:ln>
                              <a:noFill/>
                            </a:ln>
                            <a:solidFill>
                              <a:srgbClr val="44546A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ZAMĚSTNAVATEL</a:t>
                        </a:r>
                        <a:endParaRPr kumimoji="0" lang="cs-CZ" sz="2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p:grpSp>
              </p:grpSp>
              <p:cxnSp>
                <p:nvCxnSpPr>
                  <p:cNvPr id="78" name="Přímá spojnice se šipkou 77"/>
                  <p:cNvCxnSpPr/>
                  <p:nvPr/>
                </p:nvCxnSpPr>
                <p:spPr>
                  <a:xfrm flipH="1">
                    <a:off x="2700000" y="2664000"/>
                    <a:ext cx="3382645" cy="1619250"/>
                  </a:xfrm>
                  <a:prstGeom prst="straightConnector1">
                    <a:avLst/>
                  </a:prstGeom>
                  <a:noFill/>
                  <a:ln w="19050" cap="flat" cmpd="sng" algn="ctr">
                    <a:solidFill>
                      <a:srgbClr val="70AD47"/>
                    </a:solidFill>
                    <a:prstDash val="solid"/>
                    <a:miter lim="800000"/>
                    <a:tailEnd type="triangle"/>
                  </a:ln>
                  <a:effectLst/>
                </p:spPr>
              </p:cxnSp>
              <p:sp>
                <p:nvSpPr>
                  <p:cNvPr id="79" name="Textové pole 41"/>
                  <p:cNvSpPr txBox="1"/>
                  <p:nvPr/>
                </p:nvSpPr>
                <p:spPr>
                  <a:xfrm rot="19911717">
                    <a:off x="3107888" y="3142101"/>
                    <a:ext cx="2339340" cy="431800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0" tIns="0" rIns="0" bIns="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cs-CZ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5E1D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Poskytnutí údajů o stavu dávky prostřednictvím služby </a:t>
                    </a:r>
                    <a:r>
                      <a:rPr kumimoji="0" lang="cs-CZ" sz="16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5E1D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ePortálu</a:t>
                    </a:r>
                    <a:r>
                      <a:rPr kumimoji="0" lang="cs-CZ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5E1D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 ČSSZ</a:t>
                    </a:r>
                  </a:p>
                </p:txBody>
              </p:sp>
            </p:grpSp>
            <p:grpSp>
              <p:nvGrpSpPr>
                <p:cNvPr id="84" name="Skupina 83"/>
                <p:cNvGrpSpPr/>
                <p:nvPr/>
              </p:nvGrpSpPr>
              <p:grpSpPr>
                <a:xfrm>
                  <a:off x="1584000" y="4284000"/>
                  <a:ext cx="1079500" cy="467360"/>
                  <a:chOff x="1584000" y="4284000"/>
                  <a:chExt cx="1079500" cy="467360"/>
                </a:xfrm>
              </p:grpSpPr>
              <p:sp>
                <p:nvSpPr>
                  <p:cNvPr id="82" name="Zaoblený obdélník 81"/>
                  <p:cNvSpPr/>
                  <p:nvPr/>
                </p:nvSpPr>
                <p:spPr>
                  <a:xfrm>
                    <a:off x="1584000" y="4284000"/>
                    <a:ext cx="1079500" cy="467360"/>
                  </a:xfrm>
                  <a:prstGeom prst="roundRect">
                    <a:avLst/>
                  </a:prstGeom>
                  <a:solidFill>
                    <a:schemeClr val="accent2">
                      <a:lumMod val="60000"/>
                      <a:lumOff val="40000"/>
                    </a:schemeClr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cs-CZ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83" name="Textové pole 36"/>
                  <p:cNvSpPr txBox="1"/>
                  <p:nvPr/>
                </p:nvSpPr>
                <p:spPr>
                  <a:xfrm>
                    <a:off x="1656000" y="4284000"/>
                    <a:ext cx="899160" cy="467360"/>
                  </a:xfrm>
                  <a:prstGeom prst="rect">
                    <a:avLst/>
                  </a:prstGeom>
                  <a:grp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cs-CZ" sz="20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Pojištěnec</a:t>
                    </a:r>
                    <a:endParaRPr kumimoji="0" lang="cs-CZ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p:grpSp>
          </p:grpSp>
          <p:cxnSp>
            <p:nvCxnSpPr>
              <p:cNvPr id="89" name="Přímá spojnice se šipkou 88"/>
              <p:cNvCxnSpPr/>
              <p:nvPr/>
            </p:nvCxnSpPr>
            <p:spPr>
              <a:xfrm>
                <a:off x="2844000" y="4392000"/>
                <a:ext cx="3058795" cy="0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ED7D31"/>
                </a:solidFill>
                <a:prstDash val="solid"/>
                <a:miter lim="800000"/>
                <a:tailEnd type="triangle"/>
              </a:ln>
              <a:effectLst/>
            </p:spPr>
          </p:cxnSp>
        </p:grpSp>
        <p:sp>
          <p:nvSpPr>
            <p:cNvPr id="90" name="Textové pole 95"/>
            <p:cNvSpPr txBox="1"/>
            <p:nvPr/>
          </p:nvSpPr>
          <p:spPr>
            <a:xfrm>
              <a:off x="3192939" y="4493831"/>
              <a:ext cx="2159000" cy="35941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Oznámení o potřebě </a:t>
              </a:r>
              <a:r>
                <a:rPr kumimoji="0" lang="cs-CZ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dlouhodobé péče a </a:t>
              </a:r>
              <a:r>
                <a:rPr kumimoji="0" lang="cs-CZ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žádost o </a:t>
              </a:r>
              <a:r>
                <a:rPr kumimoji="0" lang="cs-CZ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dlouhodobé ošetřovné</a:t>
              </a:r>
              <a:endPara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65B08D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161023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7449"/>
          </a:xfrm>
        </p:spPr>
        <p:txBody>
          <a:bodyPr>
            <a:normAutofit/>
          </a:bodyPr>
          <a:lstStyle/>
          <a:p>
            <a:r>
              <a:rPr lang="cs-CZ" sz="4000" b="1" dirty="0" smtClean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Popis procesní mapy</a:t>
            </a:r>
            <a:endParaRPr lang="cs-CZ" sz="4000" b="1" dirty="0">
              <a:solidFill>
                <a:srgbClr val="005E1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212574"/>
            <a:ext cx="10515600" cy="5143776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cs-CZ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Ošetřující lékař 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vystaví elektronicky Rozhodnutí o potřebě dlouhodobé péče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Při vystavení bude generováno číslo elektronického formuláře </a:t>
            </a:r>
            <a:r>
              <a:rPr lang="cs-CZ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</a:t>
            </a:r>
            <a:r>
              <a:rPr lang="cs-CZ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obdobně jako u </a:t>
            </a:r>
            <a:r>
              <a:rPr lang="cs-CZ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eNeschopenky</a:t>
            </a:r>
            <a:endParaRPr lang="cs-CZ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Ošetřující lékař rozhodnutí o potřebě dlouhodobé péče zašle </a:t>
            </a:r>
            <a:r>
              <a:rPr lang="cs-CZ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ČSSZ a </a:t>
            </a:r>
            <a:r>
              <a:rPr lang="cs-CZ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pojištěnci, </a:t>
            </a:r>
            <a:r>
              <a:rPr lang="cs-CZ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popř. určené osobě, 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předá rovněž jedno </a:t>
            </a:r>
            <a:r>
              <a:rPr lang="cs-CZ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potvrzení</a:t>
            </a:r>
            <a:r>
              <a:rPr lang="cs-CZ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BR" sz="2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(formou SMS, e-mailu nebo výtisku</a:t>
            </a:r>
            <a:r>
              <a:rPr lang="pt-BR" sz="2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cs-CZ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cs-CZ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Pojištěnec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cs-CZ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prokazatelně oznámí</a:t>
            </a:r>
            <a:r>
              <a:rPr lang="cs-CZ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sociální událost zaměstnavateli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cs-CZ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Zaměstnavatel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si může ověřit údaje potvrzené lékařem prostřednictvím elektronických služeb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Zaměstnavatel zasílá do systému ČSSZ </a:t>
            </a:r>
            <a:r>
              <a:rPr lang="cs-CZ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ePodání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oznámení žádosti o dávku (rozšířená verze současné </a:t>
            </a:r>
            <a:r>
              <a:rPr lang="cs-CZ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NEMPRI)</a:t>
            </a:r>
            <a:endParaRPr lang="cs-CZ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894A15-C206-4292-A047-BB10EDABDAC9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7373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63343" y="762258"/>
            <a:ext cx="7832855" cy="720000"/>
          </a:xfrm>
        </p:spPr>
        <p:txBody>
          <a:bodyPr rtlCol="0">
            <a:normAutofit/>
          </a:bodyPr>
          <a:lstStyle/>
          <a:p>
            <a:pPr rtl="0"/>
            <a:r>
              <a:rPr lang="cs-CZ" sz="2800" b="1" dirty="0" smtClean="0">
                <a:solidFill>
                  <a:schemeClr val="accent4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Procesní mapa</a:t>
            </a:r>
            <a:endParaRPr lang="en-gb" sz="2800" b="1" dirty="0">
              <a:solidFill>
                <a:schemeClr val="accent4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Obdélník 14"/>
          <p:cNvSpPr/>
          <p:nvPr/>
        </p:nvSpPr>
        <p:spPr>
          <a:xfrm>
            <a:off x="559578" y="191025"/>
            <a:ext cx="6682228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3600" b="1" dirty="0" smtClean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Otcovská</a:t>
            </a:r>
            <a:endParaRPr kumimoji="0" lang="cs-CZ" sz="2400" b="0" i="0" u="none" strike="noStrike" kern="1200" cap="none" spc="0" normalizeH="0" baseline="0" noProof="0" dirty="0">
              <a:ln>
                <a:noFill/>
              </a:ln>
              <a:solidFill>
                <a:srgbClr val="4B5363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4" name="Zaoblený obdélník 63"/>
          <p:cNvSpPr/>
          <p:nvPr/>
        </p:nvSpPr>
        <p:spPr>
          <a:xfrm>
            <a:off x="5286375" y="3195320"/>
            <a:ext cx="1619250" cy="467360"/>
          </a:xfrm>
          <a:prstGeom prst="roundRect">
            <a:avLst/>
          </a:prstGeom>
          <a:grp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Zaoblený obdélník 65"/>
          <p:cNvSpPr/>
          <p:nvPr/>
        </p:nvSpPr>
        <p:spPr>
          <a:xfrm>
            <a:off x="4257089" y="4814570"/>
            <a:ext cx="1619250" cy="467360"/>
          </a:xfrm>
          <a:prstGeom prst="roundRect">
            <a:avLst/>
          </a:prstGeom>
          <a:grp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Zaoblený obdélník 67"/>
          <p:cNvSpPr/>
          <p:nvPr/>
        </p:nvSpPr>
        <p:spPr>
          <a:xfrm>
            <a:off x="5286375" y="3195320"/>
            <a:ext cx="1619250" cy="467360"/>
          </a:xfrm>
          <a:prstGeom prst="roundRect">
            <a:avLst/>
          </a:prstGeom>
          <a:grp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578" y="1565190"/>
            <a:ext cx="8521360" cy="385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6367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7449"/>
          </a:xfrm>
        </p:spPr>
        <p:txBody>
          <a:bodyPr>
            <a:normAutofit/>
          </a:bodyPr>
          <a:lstStyle/>
          <a:p>
            <a:r>
              <a:rPr lang="cs-CZ" sz="4000" b="1" dirty="0" smtClean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Popis procesní mapy</a:t>
            </a:r>
            <a:endParaRPr lang="cs-CZ" sz="4000" b="1" dirty="0">
              <a:solidFill>
                <a:srgbClr val="005E1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212574"/>
            <a:ext cx="10515600" cy="5143776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cs-CZ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Pojištěnec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oznamuje zaměstnavateli nástup na rodičovskou dovolenou a žádá o </a:t>
            </a:r>
            <a:r>
              <a:rPr lang="cs-CZ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otcovskou 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 </a:t>
            </a:r>
            <a:r>
              <a:rPr lang="cs-CZ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pojištěnec prokazatelně oznámí 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sociální událost </a:t>
            </a:r>
            <a:r>
              <a:rPr lang="cs-CZ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zaměstnavateli</a:t>
            </a:r>
            <a:endParaRPr lang="cs-CZ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cs-CZ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Zaměstnavatel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cs-CZ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zasílá 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 systému ČSSZ </a:t>
            </a:r>
            <a:r>
              <a:rPr lang="cs-CZ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ePodání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oznámení žádosti o </a:t>
            </a:r>
            <a:r>
              <a:rPr lang="cs-CZ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dávku a 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podklady pro rozhodnutí o nároku a výši dávky</a:t>
            </a:r>
            <a:r>
              <a:rPr lang="cs-CZ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(rozšířená verze současné </a:t>
            </a:r>
            <a:r>
              <a:rPr lang="cs-CZ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NEMPRI)</a:t>
            </a:r>
            <a:endParaRPr lang="cs-CZ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endParaRPr lang="cs-CZ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cs-CZ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Potvrzení lékaře 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 účely otcovské v naprosté většině případů není </a:t>
            </a:r>
            <a:r>
              <a:rPr lang="cs-CZ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třeba</a:t>
            </a:r>
            <a:endParaRPr lang="cs-CZ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lvl="1" indent="0" algn="just">
              <a:lnSpc>
                <a:spcPct val="110000"/>
              </a:lnSpc>
              <a:buNone/>
            </a:pPr>
            <a:r>
              <a:rPr lang="cs-CZ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 </a:t>
            </a:r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p</a:t>
            </a:r>
            <a:r>
              <a:rPr lang="cs-CZ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otvrzuje </a:t>
            </a:r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jen případná hospitalizace dítěte ze zdravotních důvodů na straně dítěte nebo matky dítěte, která nastala v průběhu </a:t>
            </a:r>
            <a:r>
              <a:rPr lang="cs-CZ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 </a:t>
            </a:r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týdnů ode dne </a:t>
            </a:r>
            <a:r>
              <a:rPr lang="cs-CZ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porodu</a:t>
            </a:r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894A15-C206-4292-A047-BB10EDABDAC9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4854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63343" y="762258"/>
            <a:ext cx="7832855" cy="720000"/>
          </a:xfrm>
        </p:spPr>
        <p:txBody>
          <a:bodyPr rtlCol="0">
            <a:normAutofit/>
          </a:bodyPr>
          <a:lstStyle/>
          <a:p>
            <a:pPr rtl="0"/>
            <a:r>
              <a:rPr lang="cs-CZ" sz="2800" b="1" dirty="0" smtClean="0">
                <a:solidFill>
                  <a:schemeClr val="accent4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Procesní mapa</a:t>
            </a:r>
            <a:endParaRPr lang="en-gb" sz="2800" b="1" dirty="0">
              <a:solidFill>
                <a:schemeClr val="accent4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Obdélník 14"/>
          <p:cNvSpPr/>
          <p:nvPr/>
        </p:nvSpPr>
        <p:spPr>
          <a:xfrm>
            <a:off x="559578" y="191025"/>
            <a:ext cx="10532492" cy="58477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3200" b="1" dirty="0" smtClean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Vyrovnávací příspěvek v těhotenství a mateřství</a:t>
            </a:r>
            <a:endParaRPr kumimoji="0" lang="cs-CZ" sz="3200" b="0" i="0" u="none" strike="noStrike" kern="1200" cap="none" spc="0" normalizeH="0" baseline="0" noProof="0" dirty="0">
              <a:ln>
                <a:noFill/>
              </a:ln>
              <a:solidFill>
                <a:srgbClr val="4B5363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4" name="Zaoblený obdélník 63"/>
          <p:cNvSpPr/>
          <p:nvPr/>
        </p:nvSpPr>
        <p:spPr>
          <a:xfrm>
            <a:off x="5286375" y="3195320"/>
            <a:ext cx="1619250" cy="467360"/>
          </a:xfrm>
          <a:prstGeom prst="roundRect">
            <a:avLst/>
          </a:prstGeom>
          <a:grp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Zaoblený obdélník 65"/>
          <p:cNvSpPr/>
          <p:nvPr/>
        </p:nvSpPr>
        <p:spPr>
          <a:xfrm>
            <a:off x="4257089" y="4814570"/>
            <a:ext cx="1619250" cy="467360"/>
          </a:xfrm>
          <a:prstGeom prst="roundRect">
            <a:avLst/>
          </a:prstGeom>
          <a:grp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Zaoblený obdélník 67"/>
          <p:cNvSpPr/>
          <p:nvPr/>
        </p:nvSpPr>
        <p:spPr>
          <a:xfrm>
            <a:off x="5286375" y="3195320"/>
            <a:ext cx="1619250" cy="467360"/>
          </a:xfrm>
          <a:prstGeom prst="roundRect">
            <a:avLst/>
          </a:prstGeom>
          <a:grp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" name="Skupina 7"/>
          <p:cNvGrpSpPr/>
          <p:nvPr/>
        </p:nvGrpSpPr>
        <p:grpSpPr>
          <a:xfrm>
            <a:off x="559578" y="2053491"/>
            <a:ext cx="8247539" cy="3937734"/>
            <a:chOff x="1547999" y="2160000"/>
            <a:chExt cx="6191251" cy="2591410"/>
          </a:xfrm>
        </p:grpSpPr>
        <p:grpSp>
          <p:nvGrpSpPr>
            <p:cNvPr id="9" name="Skupina 8"/>
            <p:cNvGrpSpPr/>
            <p:nvPr/>
          </p:nvGrpSpPr>
          <p:grpSpPr>
            <a:xfrm>
              <a:off x="1547999" y="2160000"/>
              <a:ext cx="6191251" cy="2591360"/>
              <a:chOff x="1547999" y="2160000"/>
              <a:chExt cx="6191251" cy="2591360"/>
            </a:xfrm>
          </p:grpSpPr>
          <p:grpSp>
            <p:nvGrpSpPr>
              <p:cNvPr id="11" name="Skupina 10"/>
              <p:cNvGrpSpPr/>
              <p:nvPr/>
            </p:nvGrpSpPr>
            <p:grpSpPr>
              <a:xfrm>
                <a:off x="1547999" y="2160000"/>
                <a:ext cx="6191251" cy="2591360"/>
                <a:chOff x="1547999" y="2160000"/>
                <a:chExt cx="6191251" cy="2591360"/>
              </a:xfrm>
            </p:grpSpPr>
            <p:grpSp>
              <p:nvGrpSpPr>
                <p:cNvPr id="13" name="Skupina 12"/>
                <p:cNvGrpSpPr/>
                <p:nvPr/>
              </p:nvGrpSpPr>
              <p:grpSpPr>
                <a:xfrm>
                  <a:off x="1547999" y="2160000"/>
                  <a:ext cx="6191251" cy="2591360"/>
                  <a:chOff x="1547999" y="2160000"/>
                  <a:chExt cx="6191251" cy="2591360"/>
                </a:xfrm>
              </p:grpSpPr>
              <p:grpSp>
                <p:nvGrpSpPr>
                  <p:cNvPr id="18" name="Skupina 17"/>
                  <p:cNvGrpSpPr/>
                  <p:nvPr/>
                </p:nvGrpSpPr>
                <p:grpSpPr>
                  <a:xfrm>
                    <a:off x="1547999" y="2160000"/>
                    <a:ext cx="6191251" cy="2591360"/>
                    <a:chOff x="1547999" y="2160000"/>
                    <a:chExt cx="6191251" cy="2591360"/>
                  </a:xfrm>
                </p:grpSpPr>
                <p:grpSp>
                  <p:nvGrpSpPr>
                    <p:cNvPr id="21" name="Skupina 20"/>
                    <p:cNvGrpSpPr/>
                    <p:nvPr/>
                  </p:nvGrpSpPr>
                  <p:grpSpPr>
                    <a:xfrm>
                      <a:off x="1547999" y="2160000"/>
                      <a:ext cx="6191251" cy="2016712"/>
                      <a:chOff x="1547999" y="2160000"/>
                      <a:chExt cx="6191251" cy="2016712"/>
                    </a:xfrm>
                  </p:grpSpPr>
                  <p:grpSp>
                    <p:nvGrpSpPr>
                      <p:cNvPr id="25" name="Skupina 24"/>
                      <p:cNvGrpSpPr/>
                      <p:nvPr/>
                    </p:nvGrpSpPr>
                    <p:grpSpPr>
                      <a:xfrm>
                        <a:off x="1547999" y="2160000"/>
                        <a:ext cx="6191251" cy="467360"/>
                        <a:chOff x="1547999" y="2160000"/>
                        <a:chExt cx="6191251" cy="467360"/>
                      </a:xfrm>
                    </p:grpSpPr>
                    <p:grpSp>
                      <p:nvGrpSpPr>
                        <p:cNvPr id="32" name="Skupina 31"/>
                        <p:cNvGrpSpPr/>
                        <p:nvPr/>
                      </p:nvGrpSpPr>
                      <p:grpSpPr>
                        <a:xfrm>
                          <a:off x="1547999" y="2160000"/>
                          <a:ext cx="1079501" cy="467360"/>
                          <a:chOff x="971441" y="3065004"/>
                          <a:chExt cx="1079501" cy="467360"/>
                        </a:xfrm>
                      </p:grpSpPr>
                      <p:sp>
                        <p:nvSpPr>
                          <p:cNvPr id="36" name="Zaoblený obdélník 35"/>
                          <p:cNvSpPr/>
                          <p:nvPr/>
                        </p:nvSpPr>
                        <p:spPr>
                          <a:xfrm>
                            <a:off x="971442" y="3065004"/>
                            <a:ext cx="1079500" cy="467360"/>
                          </a:xfrm>
                          <a:prstGeom prst="roundRect">
                            <a:avLst/>
                          </a:prstGeom>
                          <a:solidFill>
                            <a:srgbClr val="65B08D">
                              <a:lumMod val="40000"/>
                              <a:lumOff val="60000"/>
                            </a:srgbClr>
                          </a:solidFill>
                          <a:ln w="12700" cap="flat" cmpd="sng" algn="ctr">
                            <a:noFill/>
                            <a:prstDash val="solid"/>
                            <a:miter lim="800000"/>
                          </a:ln>
                          <a:effectLst/>
                        </p:spPr>
                        <p:txBody>
                          <a:bodyPr rot="0" spcFirstLastPara="0" vert="horz" wrap="square" lIns="91440" tIns="45720" rIns="91440" bIns="45720" numCol="1" spcCol="0" rtlCol="0" fromWordArt="0" anchor="ctr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marL="0" marR="0" lvl="0" indent="0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cs-CZ" sz="1800" b="0" i="0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ysClr val="window" lastClr="FFFFFF"/>
                              </a:solidFill>
                              <a:effectLst/>
                              <a:uLnTx/>
                              <a:uFillTx/>
                            </a:endParaRPr>
                          </a:p>
                        </p:txBody>
                      </p:sp>
                      <p:sp>
                        <p:nvSpPr>
                          <p:cNvPr id="37" name="Textové pole 2"/>
                          <p:cNvSpPr txBox="1"/>
                          <p:nvPr/>
                        </p:nvSpPr>
                        <p:spPr>
                          <a:xfrm>
                            <a:off x="971441" y="3065004"/>
                            <a:ext cx="1079501" cy="467360"/>
                          </a:xfrm>
                          <a:prstGeom prst="rect">
                            <a:avLst/>
                          </a:prstGeom>
                          <a:noFill/>
                          <a:ln w="12700" cap="flat" cmpd="sng" algn="ctr">
                            <a:noFill/>
                            <a:prstDash val="solid"/>
                            <a:miter lim="800000"/>
                          </a:ln>
                          <a:effectLst/>
                        </p:spPr>
                        <p:txBody>
                          <a:bodyPr rot="0" spcFirstLastPara="0" vert="horz" wrap="square" lIns="0" tIns="0" rIns="0" bIns="0" numCol="1" spcCol="0" rtlCol="0" fromWordArt="0" anchor="ctr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marL="0" marR="0" lvl="0" indent="0" algn="ctr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kumimoji="0" lang="cs-CZ" sz="2000" b="1" i="0" u="none" strike="noStrike" kern="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a:t>OŠETŘUJÍCÍ LÉKAŘ</a:t>
                            </a:r>
                            <a:endParaRPr kumimoji="0" lang="cs-CZ" sz="2000" b="0" i="0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/>
                              <a:uLnTx/>
                              <a:uFillTx/>
                              <a:ea typeface="Calibri" panose="020F0502020204030204" pitchFamily="34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33" name="Skupina 32"/>
                        <p:cNvGrpSpPr/>
                        <p:nvPr/>
                      </p:nvGrpSpPr>
                      <p:grpSpPr>
                        <a:xfrm>
                          <a:off x="6120000" y="2160000"/>
                          <a:ext cx="1619250" cy="467360"/>
                          <a:chOff x="5265668" y="3169826"/>
                          <a:chExt cx="1619250" cy="467360"/>
                        </a:xfrm>
                      </p:grpSpPr>
                      <p:sp>
                        <p:nvSpPr>
                          <p:cNvPr id="34" name="Zaoblený obdélník 33"/>
                          <p:cNvSpPr/>
                          <p:nvPr/>
                        </p:nvSpPr>
                        <p:spPr>
                          <a:xfrm>
                            <a:off x="5265668" y="3169826"/>
                            <a:ext cx="1619250" cy="467360"/>
                          </a:xfrm>
                          <a:prstGeom prst="roundRect">
                            <a:avLst/>
                          </a:prstGeom>
                          <a:solidFill>
                            <a:srgbClr val="005E1D"/>
                          </a:solidFill>
                          <a:ln w="12700" cap="flat" cmpd="sng" algn="ctr">
                            <a:noFill/>
                            <a:prstDash val="solid"/>
                            <a:miter lim="800000"/>
                          </a:ln>
                          <a:effectLst/>
                        </p:spPr>
                        <p:txBody>
                          <a:bodyPr rot="0" spcFirstLastPara="0" vert="horz" wrap="square" lIns="91440" tIns="45720" rIns="91440" bIns="45720" numCol="1" spcCol="0" rtlCol="0" fromWordArt="0" anchor="ctr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marL="0" marR="0" lvl="0" indent="0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cs-CZ" sz="1800" b="0" i="0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4B5363"/>
                              </a:solidFill>
                              <a:effectLst/>
                              <a:uLnTx/>
                              <a:uFillTx/>
                            </a:endParaRPr>
                          </a:p>
                        </p:txBody>
                      </p:sp>
                      <p:sp>
                        <p:nvSpPr>
                          <p:cNvPr id="35" name="Textové pole 9"/>
                          <p:cNvSpPr txBox="1"/>
                          <p:nvPr/>
                        </p:nvSpPr>
                        <p:spPr>
                          <a:xfrm>
                            <a:off x="5373668" y="3169826"/>
                            <a:ext cx="1439545" cy="467360"/>
                          </a:xfrm>
                          <a:prstGeom prst="rect">
                            <a:avLst/>
                          </a:prstGeom>
                          <a:grpFill/>
                          <a:ln w="12700" cap="flat" cmpd="sng" algn="ctr">
                            <a:noFill/>
                            <a:prstDash val="solid"/>
                            <a:miter lim="800000"/>
                          </a:ln>
                          <a:effectLst/>
                        </p:spPr>
                        <p:txBody>
                          <a:bodyPr rot="0" spcFirstLastPara="0" vert="horz" wrap="square" lIns="0" tIns="0" rIns="0" bIns="0" numCol="1" spcCol="0" rtlCol="0" fromWordArt="0" anchor="ctr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marL="0" marR="0" lvl="0" indent="0" algn="ctr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kumimoji="0" lang="cs-CZ" sz="2000" b="1" i="0" u="none" strike="noStrike" kern="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a:t>ČSSZ</a:t>
                            </a:r>
                            <a:endParaRPr kumimoji="0" lang="cs-CZ" sz="2000" b="0" i="0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ea typeface="Calibri" panose="020F0502020204030204" pitchFamily="34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</p:grpSp>
                  </p:grpSp>
                  <p:cxnSp>
                    <p:nvCxnSpPr>
                      <p:cNvPr id="26" name="Přímá spojnice se šipkou 25"/>
                      <p:cNvCxnSpPr/>
                      <p:nvPr/>
                    </p:nvCxnSpPr>
                    <p:spPr>
                      <a:xfrm>
                        <a:off x="6998784" y="2736000"/>
                        <a:ext cx="0" cy="1439545"/>
                      </a:xfrm>
                      <a:prstGeom prst="straightConnector1">
                        <a:avLst/>
                      </a:prstGeom>
                      <a:noFill/>
                      <a:ln w="19050" cap="flat" cmpd="sng" algn="ctr">
                        <a:solidFill>
                          <a:srgbClr val="70AD47"/>
                        </a:solidFill>
                        <a:prstDash val="solid"/>
                        <a:miter lim="800000"/>
                        <a:tailEnd type="triangle"/>
                      </a:ln>
                      <a:effectLst/>
                    </p:spPr>
                  </p:cxnSp>
                  <p:cxnSp>
                    <p:nvCxnSpPr>
                      <p:cNvPr id="27" name="Přímá spojnice se šipkou 26"/>
                      <p:cNvCxnSpPr/>
                      <p:nvPr/>
                    </p:nvCxnSpPr>
                    <p:spPr>
                      <a:xfrm flipV="1">
                        <a:off x="6821309" y="2736000"/>
                        <a:ext cx="0" cy="1439545"/>
                      </a:xfrm>
                      <a:prstGeom prst="straightConnector1">
                        <a:avLst/>
                      </a:prstGeom>
                      <a:noFill/>
                      <a:ln w="19050" cap="flat" cmpd="sng" algn="ctr">
                        <a:solidFill>
                          <a:srgbClr val="FFC000"/>
                        </a:solidFill>
                        <a:prstDash val="solid"/>
                        <a:miter lim="800000"/>
                        <a:tailEnd type="triangle"/>
                      </a:ln>
                      <a:effectLst/>
                    </p:spPr>
                  </p:cxnSp>
                  <p:sp>
                    <p:nvSpPr>
                      <p:cNvPr id="28" name="Textové pole 23"/>
                      <p:cNvSpPr txBox="1"/>
                      <p:nvPr/>
                    </p:nvSpPr>
                    <p:spPr>
                      <a:xfrm>
                        <a:off x="7131591" y="2735999"/>
                        <a:ext cx="431165" cy="1439545"/>
                      </a:xfrm>
                      <a:prstGeom prst="rect">
                        <a:avLst/>
                      </a:prstGeom>
                      <a:noFill/>
                      <a:ln w="19050">
                        <a:noFill/>
                      </a:ln>
                    </p:spPr>
                    <p:txBody>
                      <a:bodyPr rot="0" spcFirstLastPara="0" vert="vert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cs-CZ" sz="1600" b="0" i="0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538135"/>
                            </a:solidFill>
                            <a:effectLst/>
                            <a:uLnTx/>
                            <a:uFillTx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Notifikace o doručení a zpracování podání</a:t>
                        </a:r>
                        <a:endParaRPr kumimoji="0" lang="cs-CZ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65B08D"/>
                          </a:solidFill>
                          <a:effectLst/>
                          <a:uLnTx/>
                          <a:uFillTx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29" name="Textové pole 24"/>
                      <p:cNvSpPr txBox="1"/>
                      <p:nvPr/>
                    </p:nvSpPr>
                    <p:spPr>
                      <a:xfrm>
                        <a:off x="6168636" y="2735999"/>
                        <a:ext cx="575310" cy="1439545"/>
                      </a:xfrm>
                      <a:prstGeom prst="rect">
                        <a:avLst/>
                      </a:prstGeom>
                      <a:noFill/>
                      <a:ln w="6350">
                        <a:noFill/>
                      </a:ln>
                    </p:spPr>
                    <p:txBody>
                      <a:bodyPr rot="0" spcFirstLastPara="0" vert="vert270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cs-CZ" sz="1600" b="0" i="0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FFC000"/>
                            </a:solidFill>
                            <a:effectLst/>
                            <a:uLnTx/>
                            <a:uFillTx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Žádost a podklady pro rozhodnutí o nároku a výši dávky</a:t>
                        </a:r>
                        <a:endParaRPr kumimoji="0" lang="cs-CZ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65B08D"/>
                          </a:solidFill>
                          <a:effectLst/>
                          <a:uLnTx/>
                          <a:uFillTx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30" name="Textové pole 67"/>
                      <p:cNvSpPr txBox="1"/>
                      <p:nvPr/>
                    </p:nvSpPr>
                    <p:spPr>
                      <a:xfrm rot="10800000">
                        <a:off x="1582499" y="2737167"/>
                        <a:ext cx="777241" cy="1439545"/>
                      </a:xfrm>
                      <a:prstGeom prst="rect">
                        <a:avLst/>
                      </a:prstGeom>
                      <a:noFill/>
                      <a:ln w="19050">
                        <a:noFill/>
                      </a:ln>
                    </p:spPr>
                    <p:txBody>
                      <a:bodyPr rot="0" spcFirstLastPara="0" vert="vert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cs-CZ" sz="1600" b="0" i="0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538135"/>
                            </a:solidFill>
                            <a:effectLst/>
                            <a:uLnTx/>
                            <a:uFillTx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Rozhodnutí, že vykonávaná práce ohrožuje těhotenství, zdraví, mateřství nebo schopnost kojení</a:t>
                        </a:r>
                        <a:endParaRPr kumimoji="0" lang="cs-CZ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65B08D"/>
                          </a:solidFill>
                          <a:effectLst/>
                          <a:uLnTx/>
                          <a:uFillTx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cxnSp>
                    <p:nvCxnSpPr>
                      <p:cNvPr id="31" name="Přímá spojnice se šipkou 30"/>
                      <p:cNvCxnSpPr/>
                      <p:nvPr/>
                    </p:nvCxnSpPr>
                    <p:spPr>
                      <a:xfrm>
                        <a:off x="2506467" y="2737091"/>
                        <a:ext cx="0" cy="1439545"/>
                      </a:xfrm>
                      <a:prstGeom prst="straightConnector1">
                        <a:avLst/>
                      </a:prstGeom>
                      <a:noFill/>
                      <a:ln w="19050" cap="flat" cmpd="sng" algn="ctr">
                        <a:solidFill>
                          <a:srgbClr val="70AD47"/>
                        </a:solidFill>
                        <a:prstDash val="solid"/>
                        <a:miter lim="800000"/>
                        <a:tailEnd type="triangle"/>
                      </a:ln>
                      <a:effectLst/>
                    </p:spPr>
                  </p:cxnSp>
                </p:grpSp>
                <p:grpSp>
                  <p:nvGrpSpPr>
                    <p:cNvPr id="22" name="Skupina 21"/>
                    <p:cNvGrpSpPr/>
                    <p:nvPr/>
                  </p:nvGrpSpPr>
                  <p:grpSpPr>
                    <a:xfrm>
                      <a:off x="6120000" y="4284000"/>
                      <a:ext cx="1619250" cy="467360"/>
                      <a:chOff x="5418068" y="3322787"/>
                      <a:chExt cx="1619250" cy="467360"/>
                    </a:xfrm>
                    <a:solidFill>
                      <a:srgbClr val="FFCC00"/>
                    </a:solidFill>
                  </p:grpSpPr>
                  <p:sp>
                    <p:nvSpPr>
                      <p:cNvPr id="23" name="Zaoblený obdélník 22"/>
                      <p:cNvSpPr/>
                      <p:nvPr/>
                    </p:nvSpPr>
                    <p:spPr>
                      <a:xfrm>
                        <a:off x="5418068" y="3322787"/>
                        <a:ext cx="1619250" cy="467360"/>
                      </a:xfrm>
                      <a:prstGeom prst="roundRect">
                        <a:avLst/>
                      </a:prstGeom>
                      <a:solidFill>
                        <a:srgbClr val="407C5F">
                          <a:lumMod val="60000"/>
                          <a:lumOff val="40000"/>
                        </a:srgbClr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cs-CZ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" lastClr="FFFFFF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24" name="Textové pole 12"/>
                      <p:cNvSpPr txBox="1"/>
                      <p:nvPr/>
                    </p:nvSpPr>
                    <p:spPr>
                      <a:xfrm>
                        <a:off x="5526068" y="3322787"/>
                        <a:ext cx="1439545" cy="467360"/>
                      </a:xfrm>
                      <a:prstGeom prst="rect">
                        <a:avLst/>
                      </a:prstGeom>
                      <a:noFill/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cs-CZ" sz="2000" b="1" i="0" u="none" strike="noStrike" kern="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ZAMĚSTNAVATEL</a:t>
                        </a:r>
                        <a:endParaRPr kumimoji="0" lang="cs-CZ" sz="2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p:grpSp>
              </p:grpSp>
              <p:cxnSp>
                <p:nvCxnSpPr>
                  <p:cNvPr id="19" name="Přímá spojnice se šipkou 18"/>
                  <p:cNvCxnSpPr/>
                  <p:nvPr/>
                </p:nvCxnSpPr>
                <p:spPr>
                  <a:xfrm flipH="1">
                    <a:off x="2700000" y="2664000"/>
                    <a:ext cx="3382645" cy="1619250"/>
                  </a:xfrm>
                  <a:prstGeom prst="straightConnector1">
                    <a:avLst/>
                  </a:prstGeom>
                  <a:noFill/>
                  <a:ln w="19050" cap="flat" cmpd="sng" algn="ctr">
                    <a:solidFill>
                      <a:srgbClr val="70AD47"/>
                    </a:solidFill>
                    <a:prstDash val="solid"/>
                    <a:miter lim="800000"/>
                    <a:tailEnd type="triangle"/>
                  </a:ln>
                  <a:effectLst/>
                </p:spPr>
              </p:cxnSp>
              <p:sp>
                <p:nvSpPr>
                  <p:cNvPr id="20" name="Textové pole 41"/>
                  <p:cNvSpPr txBox="1"/>
                  <p:nvPr/>
                </p:nvSpPr>
                <p:spPr>
                  <a:xfrm rot="19873645">
                    <a:off x="3199718" y="3094271"/>
                    <a:ext cx="2339340" cy="431800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0" tIns="0" rIns="0" bIns="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cs-CZ" sz="16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5E1D"/>
                        </a:solidFill>
                        <a:effectLst/>
                        <a:uLnTx/>
                        <a:uFillTx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Poskytnutí údajů o stavu dávky prostřednictvím služby </a:t>
                    </a:r>
                    <a:r>
                      <a:rPr kumimoji="0" lang="cs-CZ" sz="1600" b="0" i="0" u="none" strike="noStrike" kern="0" cap="none" spc="0" normalizeH="0" baseline="0" noProof="0" dirty="0" err="1" smtClean="0">
                        <a:ln>
                          <a:noFill/>
                        </a:ln>
                        <a:solidFill>
                          <a:srgbClr val="005E1D"/>
                        </a:solidFill>
                        <a:effectLst/>
                        <a:uLnTx/>
                        <a:uFillTx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ePortálu</a:t>
                    </a:r>
                    <a:r>
                      <a:rPr kumimoji="0" lang="cs-CZ" sz="16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5E1D"/>
                        </a:solidFill>
                        <a:effectLst/>
                        <a:uLnTx/>
                        <a:uFillTx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 ČSSZ</a:t>
                    </a:r>
                  </a:p>
                </p:txBody>
              </p:sp>
            </p:grpSp>
            <p:grpSp>
              <p:nvGrpSpPr>
                <p:cNvPr id="14" name="Skupina 13"/>
                <p:cNvGrpSpPr/>
                <p:nvPr/>
              </p:nvGrpSpPr>
              <p:grpSpPr>
                <a:xfrm>
                  <a:off x="1584000" y="4284000"/>
                  <a:ext cx="1079500" cy="467360"/>
                  <a:chOff x="1584000" y="4284000"/>
                  <a:chExt cx="1079500" cy="467360"/>
                </a:xfrm>
              </p:grpSpPr>
              <p:sp>
                <p:nvSpPr>
                  <p:cNvPr id="16" name="Zaoblený obdélník 15"/>
                  <p:cNvSpPr/>
                  <p:nvPr/>
                </p:nvSpPr>
                <p:spPr>
                  <a:xfrm>
                    <a:off x="1584000" y="4284000"/>
                    <a:ext cx="1079500" cy="467360"/>
                  </a:xfrm>
                  <a:prstGeom prst="roundRect">
                    <a:avLst/>
                  </a:prstGeom>
                  <a:solidFill>
                    <a:srgbClr val="65B08D">
                      <a:lumMod val="60000"/>
                      <a:lumOff val="40000"/>
                    </a:srgbClr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cs-CZ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7" name="Textové pole 36"/>
                  <p:cNvSpPr txBox="1"/>
                  <p:nvPr/>
                </p:nvSpPr>
                <p:spPr>
                  <a:xfrm>
                    <a:off x="1656000" y="4284000"/>
                    <a:ext cx="899160" cy="467360"/>
                  </a:xfrm>
                  <a:prstGeom prst="rect">
                    <a:avLst/>
                  </a:prstGeom>
                  <a:grp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cs-CZ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Pojištěnka</a:t>
                    </a:r>
                    <a:endParaRPr kumimoji="0" lang="cs-CZ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p:grpSp>
          </p:grpSp>
          <p:cxnSp>
            <p:nvCxnSpPr>
              <p:cNvPr id="12" name="Přímá spojnice se šipkou 11"/>
              <p:cNvCxnSpPr/>
              <p:nvPr/>
            </p:nvCxnSpPr>
            <p:spPr>
              <a:xfrm>
                <a:off x="2844000" y="4392000"/>
                <a:ext cx="3058795" cy="0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ED7D31"/>
                </a:solidFill>
                <a:prstDash val="solid"/>
                <a:miter lim="800000"/>
                <a:tailEnd type="triangle"/>
              </a:ln>
              <a:effectLst/>
            </p:spPr>
          </p:cxnSp>
        </p:grpSp>
        <p:sp>
          <p:nvSpPr>
            <p:cNvPr id="10" name="Textové pole 95"/>
            <p:cNvSpPr txBox="1"/>
            <p:nvPr/>
          </p:nvSpPr>
          <p:spPr>
            <a:xfrm>
              <a:off x="3168000" y="4392000"/>
              <a:ext cx="2159000" cy="35941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ea typeface="Calibri" panose="020F0502020204030204" pitchFamily="34" charset="0"/>
                  <a:cs typeface="Times New Roman" panose="02020603050405020304" pitchFamily="18" charset="0"/>
                </a:rPr>
                <a:t>Oznámení o nástupu na MD a žádost o PPM</a:t>
              </a:r>
              <a:endPara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65B08D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38017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7449"/>
          </a:xfrm>
        </p:spPr>
        <p:txBody>
          <a:bodyPr>
            <a:normAutofit/>
          </a:bodyPr>
          <a:lstStyle/>
          <a:p>
            <a:r>
              <a:rPr lang="cs-CZ" sz="4000" b="1" dirty="0" smtClean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Popis procesní mapy</a:t>
            </a:r>
            <a:endParaRPr lang="cs-CZ" sz="4000" b="1" dirty="0">
              <a:solidFill>
                <a:srgbClr val="005E1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212574"/>
            <a:ext cx="10515600" cy="5143776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cs-CZ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Ošetřující lékař - poskytovatel </a:t>
            </a:r>
            <a:r>
              <a:rPr lang="cs-CZ" b="1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pracovnělékařských</a:t>
            </a:r>
            <a:r>
              <a:rPr lang="cs-CZ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služeb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à"/>
            </a:pPr>
            <a:r>
              <a:rPr lang="cs-CZ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posuzuje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zda jsou splněny podmínky pro vydání rozhodnutí o skutečnosti, že byť pojištěnka nevykonává práci zakázanou těhotným ženám, matkám do konce 9 měsíce po porodu a kojícím ženám,  </a:t>
            </a:r>
            <a:r>
              <a:rPr lang="cs-CZ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tak vykonávaná 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práce ohrožuje její těhotenství či </a:t>
            </a:r>
            <a:r>
              <a:rPr lang="cs-CZ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mateřství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à"/>
            </a:pPr>
            <a:r>
              <a:rPr lang="cs-CZ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lékař 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vystavené rozhodnutí předává pojištěnce, která jej předloží </a:t>
            </a:r>
            <a:r>
              <a:rPr lang="cs-CZ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zaměstnavateli, na 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ČSSZ lékař rozhodnutí </a:t>
            </a:r>
            <a:r>
              <a:rPr lang="cs-CZ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nezasílá</a:t>
            </a:r>
            <a:endParaRPr lang="cs-CZ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když zaměstnavatel na základě rozhodnutí lékaře převede pojištěnku na jinou práci či jinak upraví pracovní podmínky, nemusí vzniknout nárok na dávku (dosahování stejného výdělku)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cs-CZ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Pojištěnka </a:t>
            </a:r>
            <a:r>
              <a:rPr lang="cs-CZ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prokazatelně oznámí</a:t>
            </a:r>
            <a:r>
              <a:rPr lang="cs-CZ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sociální událost zaměstnavateli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cs-CZ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Zaměstnavatel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zasílá do systému ČSSZ </a:t>
            </a:r>
            <a:r>
              <a:rPr lang="cs-CZ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ePodání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oznámení žádosti o dávku (rozšířená verze současné </a:t>
            </a:r>
            <a:r>
              <a:rPr lang="cs-CZ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NEMPRI)</a:t>
            </a:r>
            <a:endParaRPr lang="cs-CZ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894A15-C206-4292-A047-BB10EDABDAC9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5062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 txBox="1">
            <a:spLocks/>
          </p:cNvSpPr>
          <p:nvPr/>
        </p:nvSpPr>
        <p:spPr>
          <a:xfrm>
            <a:off x="668323" y="2323749"/>
            <a:ext cx="9144000" cy="1056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b="1" dirty="0" smtClean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Děkujeme za pozornost.</a:t>
            </a:r>
            <a:endParaRPr lang="cs-CZ" b="1" dirty="0">
              <a:solidFill>
                <a:srgbClr val="005E1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Podnadpis 2"/>
          <p:cNvSpPr txBox="1">
            <a:spLocks/>
          </p:cNvSpPr>
          <p:nvPr/>
        </p:nvSpPr>
        <p:spPr>
          <a:xfrm>
            <a:off x="668323" y="4642273"/>
            <a:ext cx="5359167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endParaRPr lang="cs-CZ" sz="1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endParaRPr lang="cs-CZ" sz="1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endParaRPr lang="cs-CZ" sz="1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27</a:t>
            </a:fld>
            <a:endParaRPr lang="cs-CZ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42" y="834057"/>
            <a:ext cx="2100624" cy="751009"/>
          </a:xfrm>
          <a:prstGeom prst="rect">
            <a:avLst/>
          </a:prstGeom>
        </p:spPr>
      </p:pic>
      <p:pic>
        <p:nvPicPr>
          <p:cNvPr id="7" name="Obrázek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1520" y="863332"/>
            <a:ext cx="1426240" cy="692458"/>
          </a:xfrm>
          <a:prstGeom prst="rect">
            <a:avLst/>
          </a:prstGeom>
        </p:spPr>
      </p:pic>
      <p:pic>
        <p:nvPicPr>
          <p:cNvPr id="10" name="Obrázek 9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9488" y="863332"/>
            <a:ext cx="2201472" cy="599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590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1897</TotalTime>
  <Words>1283</Words>
  <Application>Microsoft Office PowerPoint</Application>
  <PresentationFormat>Širokoúhlá obrazovka</PresentationFormat>
  <Paragraphs>157</Paragraphs>
  <Slides>27</Slides>
  <Notes>9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27</vt:i4>
      </vt:variant>
    </vt:vector>
  </HeadingPairs>
  <TitlesOfParts>
    <vt:vector size="34" baseType="lpstr">
      <vt:lpstr>Arial</vt:lpstr>
      <vt:lpstr>Calibri</vt:lpstr>
      <vt:lpstr>Calibri Light</vt:lpstr>
      <vt:lpstr>Tahoma</vt:lpstr>
      <vt:lpstr>Times New Roman</vt:lpstr>
      <vt:lpstr>Wingdings</vt:lpstr>
      <vt:lpstr>Motiv Office</vt:lpstr>
      <vt:lpstr>Elektronizace dávek nemocenského pojištění</vt:lpstr>
      <vt:lpstr>Zavedení elektronizace dávek NP</vt:lpstr>
      <vt:lpstr>Principy elektronizace dávek nemocenského pojištění</vt:lpstr>
      <vt:lpstr>Principy elektronizace dávek nemocenského pojištění</vt:lpstr>
      <vt:lpstr>Principy elektronizace dávek nemocenského pojištění</vt:lpstr>
      <vt:lpstr>Principy elektronizace dávek nemocenského pojištění</vt:lpstr>
      <vt:lpstr>Změny v eNeschopence</vt:lpstr>
      <vt:lpstr>Procesní mapa</vt:lpstr>
      <vt:lpstr>Popis procesní mapy</vt:lpstr>
      <vt:lpstr>Prezentace aplikace PowerPoint</vt:lpstr>
      <vt:lpstr>Prezentace aplikace PowerPoint</vt:lpstr>
      <vt:lpstr>Prezentace aplikace PowerPoint</vt:lpstr>
      <vt:lpstr>Prezentace aplikace PowerPoint</vt:lpstr>
      <vt:lpstr>Procesní mapa</vt:lpstr>
      <vt:lpstr>Popis procesní mapy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Procesní mapa</vt:lpstr>
      <vt:lpstr>Popis procesní mapy</vt:lpstr>
      <vt:lpstr>Procesní mapa</vt:lpstr>
      <vt:lpstr>Popis procesní mapy</vt:lpstr>
      <vt:lpstr>Procesní mapa</vt:lpstr>
      <vt:lpstr>Popis procesní mapy</vt:lpstr>
      <vt:lpstr>Prezentace aplikace PowerPoint</vt:lpstr>
    </vt:vector>
  </TitlesOfParts>
  <Company>ČSSZ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Název prezentace</dc:title>
  <dc:creator>Koukolová Tereza (ČSSZ 0)</dc:creator>
  <cp:lastModifiedBy>Huřťáková Martina (ČSSZ 32)</cp:lastModifiedBy>
  <cp:revision>76</cp:revision>
  <cp:lastPrinted>2024-03-20T10:22:04Z</cp:lastPrinted>
  <dcterms:created xsi:type="dcterms:W3CDTF">2023-03-02T13:57:36Z</dcterms:created>
  <dcterms:modified xsi:type="dcterms:W3CDTF">2024-09-06T03:34:54Z</dcterms:modified>
</cp:coreProperties>
</file>