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9" r:id="rId4"/>
    <p:sldId id="291" r:id="rId5"/>
    <p:sldId id="272" r:id="rId6"/>
    <p:sldId id="279" r:id="rId7"/>
    <p:sldId id="284" r:id="rId8"/>
    <p:sldId id="267" r:id="rId9"/>
    <p:sldId id="268" r:id="rId10"/>
    <p:sldId id="275" r:id="rId11"/>
    <p:sldId id="292" r:id="rId12"/>
    <p:sldId id="281" r:id="rId13"/>
    <p:sldId id="286" r:id="rId14"/>
    <p:sldId id="285" r:id="rId15"/>
    <p:sldId id="270" r:id="rId16"/>
    <p:sldId id="271" r:id="rId17"/>
    <p:sldId id="293" r:id="rId18"/>
    <p:sldId id="287" r:id="rId19"/>
    <p:sldId id="273" r:id="rId20"/>
    <p:sldId id="280" r:id="rId21"/>
    <p:sldId id="288" r:id="rId22"/>
    <p:sldId id="289" r:id="rId23"/>
    <p:sldId id="290" r:id="rId24"/>
    <p:sldId id="258" r:id="rId2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BB04D-3A4E-46BC-8473-8CE1957B3CF0}" type="datetimeFigureOut">
              <a:rPr lang="cs-CZ" smtClean="0"/>
              <a:t>12.06.2024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7EB7F-8DFA-47D4-915F-68260FB02F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810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72A59-ADC4-471B-890F-9ED2D9991B19}" type="datetimeFigureOut">
              <a:rPr lang="cs-CZ" smtClean="0"/>
              <a:t>12.06.2024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D8238-A6B4-4955-8D2A-F5B3D7886E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34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1F326-25BB-40CB-8275-1560178EB6F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234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1F326-25BB-40CB-8275-1560178EB6F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747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1F326-25BB-40CB-8275-1560178EB6F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624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1F326-25BB-40CB-8275-1560178EB6F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07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1F326-25BB-40CB-8275-1560178EB6F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1554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71F326-25BB-40CB-8275-1560178EB6F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393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2F1D7-C3F7-48EA-BD07-508A1D22B9E9}" type="datetime1">
              <a:rPr lang="cs-CZ" smtClean="0"/>
              <a:t>12.06.2024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8657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F2B43-A2F9-46FF-A615-81587A5A013A}" type="datetime1">
              <a:rPr lang="cs-CZ" smtClean="0"/>
              <a:t>12.06.2024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695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6856-3FD3-4570-A84E-31BBB4CD1CEA}" type="datetime1">
              <a:rPr lang="cs-CZ" smtClean="0"/>
              <a:t>12.06.2024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00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0398-CC3F-4FDF-B8BE-C428D8BA38E2}" type="datetime1">
              <a:rPr lang="cs-CZ" smtClean="0"/>
              <a:t>12.06.2024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431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29FC-FBE2-4CA5-B759-091BB99936E6}" type="datetime1">
              <a:rPr lang="cs-CZ" smtClean="0"/>
              <a:t>12.06.2024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57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0D0CC-9A5C-4A98-82BF-FC44FA10E6FF}" type="datetime1">
              <a:rPr lang="cs-CZ" smtClean="0"/>
              <a:t>12.06.2024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5248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F53D-E7F3-443E-AA8C-8172A17ADE9B}" type="datetime1">
              <a:rPr lang="cs-CZ" smtClean="0"/>
              <a:t>12.06.2024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6951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2C944-34BF-47B1-AFCF-2EA0E91304EA}" type="datetime1">
              <a:rPr lang="cs-CZ" smtClean="0"/>
              <a:t>12.06.2024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83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92E7E-0023-4A84-A0D8-CD13F25EEF0E}" type="datetime1">
              <a:rPr lang="cs-CZ" smtClean="0"/>
              <a:t>12.06.2024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85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BA1A9-0CD0-49AC-9390-864DABEF81B6}" type="datetime1">
              <a:rPr lang="cs-CZ" smtClean="0"/>
              <a:t>12.06.2024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4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E9F66-6C57-4695-87BB-7393B426D40E}" type="datetime1">
              <a:rPr lang="cs-CZ" smtClean="0"/>
              <a:t>12.06.2024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95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8CA09-FB57-4518-B0CB-8B477F92E050}" type="datetime1">
              <a:rPr lang="cs-CZ" smtClean="0"/>
              <a:t>12.06.2024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94A15-C206-4292-A047-BB10EDABDA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7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4280" y="2789717"/>
            <a:ext cx="5447251" cy="1056183"/>
          </a:xfrm>
        </p:spPr>
        <p:txBody>
          <a:bodyPr>
            <a:noAutofit/>
          </a:bodyPr>
          <a:lstStyle/>
          <a:p>
            <a:pPr algn="l"/>
            <a:r>
              <a:rPr lang="cs-CZ" sz="2800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Elektronizace dávek nemocenského pojištění</a:t>
            </a:r>
            <a:endParaRPr lang="cs-CZ" sz="2800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68323" y="4642273"/>
            <a:ext cx="5359167" cy="707536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lang="cs-CZ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Mgr. Eva Bolcková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lang="cs-CZ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ř</a:t>
            </a: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editelka odboru nemocenského pojištění ČSSZ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endParaRPr lang="cs-CZ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729842" y="4584583"/>
            <a:ext cx="4941116" cy="0"/>
          </a:xfrm>
          <a:prstGeom prst="line">
            <a:avLst/>
          </a:prstGeom>
          <a:ln w="19050">
            <a:solidFill>
              <a:srgbClr val="005E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nadpis 2"/>
          <p:cNvSpPr txBox="1">
            <a:spLocks/>
          </p:cNvSpPr>
          <p:nvPr/>
        </p:nvSpPr>
        <p:spPr>
          <a:xfrm>
            <a:off x="668323" y="6088492"/>
            <a:ext cx="5359167" cy="70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13. 6. 2024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endParaRPr lang="cs-CZ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42" y="834057"/>
            <a:ext cx="2100624" cy="751009"/>
          </a:xfrm>
          <a:prstGeom prst="rect">
            <a:avLst/>
          </a:prstGeom>
        </p:spPr>
      </p:pic>
      <p:pic>
        <p:nvPicPr>
          <p:cNvPr id="8" name="Obrázek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462" y="863332"/>
            <a:ext cx="1426240" cy="692458"/>
          </a:xfrm>
          <a:prstGeom prst="rect">
            <a:avLst/>
          </a:prstGeom>
        </p:spPr>
      </p:pic>
      <p:pic>
        <p:nvPicPr>
          <p:cNvPr id="9" name="Obrázek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754" y="909707"/>
            <a:ext cx="2201472" cy="59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1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108" y="887981"/>
            <a:ext cx="6105913" cy="4719638"/>
          </a:xfrm>
        </p:spPr>
      </p:pic>
    </p:spTree>
    <p:extLst>
      <p:ext uri="{BB962C8B-B14F-4D97-AF65-F5344CB8AC3E}">
        <p14:creationId xmlns:p14="http://schemas.microsoft.com/office/powerpoint/2010/main" val="364174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7759" y="200084"/>
            <a:ext cx="6690594" cy="652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96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96" y="151306"/>
            <a:ext cx="3765664" cy="6648199"/>
          </a:xfrm>
        </p:spPr>
      </p:pic>
    </p:spTree>
    <p:extLst>
      <p:ext uri="{BB962C8B-B14F-4D97-AF65-F5344CB8AC3E}">
        <p14:creationId xmlns:p14="http://schemas.microsoft.com/office/powerpoint/2010/main" val="319182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  <a:endParaRPr lang="cs-CZ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57864"/>
            <a:ext cx="10515600" cy="4719099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§"/>
            </a:pPr>
            <a:endParaRPr lang="cs-CZ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Pojištěnec bude hlásit číslo rozhodnutí (identifikátor) zaměstnavateli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Zaměstnavatel si bude moci na základě identifikátoru ověřit údaje potvrzené lékařem o potřebě ošetřování prostřednictvím elektronických služeb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ePortál</a:t>
            </a: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ČSSZ, dotazovací služba ze mzdového SW, na žádost zasílání notifikací (aktualizace k dotazovanému případu – trvání, ukončení, opravné podání)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Zaměstnavatel zašle elektronické podání s oznámením o žádosti ČSSZ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Dávka bude vyplacena stejným způsobem, který je používán v současnosti u nemocenského („jak mzda, tak dávka“)</a:t>
            </a:r>
            <a:endParaRPr lang="cs-CZ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818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9576" y="772941"/>
            <a:ext cx="7832855" cy="720000"/>
          </a:xfrm>
        </p:spPr>
        <p:txBody>
          <a:bodyPr rtlCol="0">
            <a:normAutofit/>
          </a:bodyPr>
          <a:lstStyle/>
          <a:p>
            <a:pPr rtl="0"/>
            <a:r>
              <a:rPr lang="cs-CZ" sz="2800" b="1" dirty="0" smtClean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Procesní mapa</a:t>
            </a:r>
            <a:endParaRPr lang="en-gb" sz="2800" b="1" dirty="0">
              <a:solidFill>
                <a:schemeClr val="accent4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466164" y="107946"/>
            <a:ext cx="6682228" cy="76944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4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</a:p>
        </p:txBody>
      </p:sp>
      <p:sp>
        <p:nvSpPr>
          <p:cNvPr id="64" name="Zaoblený obdélník 63"/>
          <p:cNvSpPr/>
          <p:nvPr/>
        </p:nvSpPr>
        <p:spPr>
          <a:xfrm>
            <a:off x="5286375" y="3195320"/>
            <a:ext cx="1619250" cy="467360"/>
          </a:xfrm>
          <a:prstGeom prst="roundRect">
            <a:avLst/>
          </a:prstGeom>
          <a:grp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Zaoblený obdélník 65"/>
          <p:cNvSpPr/>
          <p:nvPr/>
        </p:nvSpPr>
        <p:spPr>
          <a:xfrm>
            <a:off x="4257089" y="4814570"/>
            <a:ext cx="1619250" cy="467360"/>
          </a:xfrm>
          <a:prstGeom prst="roundRect">
            <a:avLst/>
          </a:prstGeom>
          <a:grp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Zaoblený obdélník 67"/>
          <p:cNvSpPr/>
          <p:nvPr/>
        </p:nvSpPr>
        <p:spPr>
          <a:xfrm>
            <a:off x="5286375" y="3195320"/>
            <a:ext cx="1619250" cy="467360"/>
          </a:xfrm>
          <a:prstGeom prst="roundRect">
            <a:avLst/>
          </a:prstGeom>
          <a:grp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2" name="Skupina 91"/>
          <p:cNvGrpSpPr/>
          <p:nvPr/>
        </p:nvGrpSpPr>
        <p:grpSpPr>
          <a:xfrm>
            <a:off x="559576" y="2053491"/>
            <a:ext cx="8058737" cy="3937734"/>
            <a:chOff x="1547998" y="2160000"/>
            <a:chExt cx="6299802" cy="2591410"/>
          </a:xfrm>
        </p:grpSpPr>
        <p:grpSp>
          <p:nvGrpSpPr>
            <p:cNvPr id="91" name="Skupina 90"/>
            <p:cNvGrpSpPr/>
            <p:nvPr/>
          </p:nvGrpSpPr>
          <p:grpSpPr>
            <a:xfrm>
              <a:off x="1547998" y="2160000"/>
              <a:ext cx="6299802" cy="2591360"/>
              <a:chOff x="1547998" y="2160000"/>
              <a:chExt cx="6299802" cy="2591360"/>
            </a:xfrm>
          </p:grpSpPr>
          <p:grpSp>
            <p:nvGrpSpPr>
              <p:cNvPr id="86" name="Skupina 85"/>
              <p:cNvGrpSpPr/>
              <p:nvPr/>
            </p:nvGrpSpPr>
            <p:grpSpPr>
              <a:xfrm>
                <a:off x="1547998" y="2160000"/>
                <a:ext cx="6299802" cy="2591360"/>
                <a:chOff x="1547998" y="2160000"/>
                <a:chExt cx="6299802" cy="2591360"/>
              </a:xfrm>
            </p:grpSpPr>
            <p:grpSp>
              <p:nvGrpSpPr>
                <p:cNvPr id="85" name="Skupina 84"/>
                <p:cNvGrpSpPr/>
                <p:nvPr/>
              </p:nvGrpSpPr>
              <p:grpSpPr>
                <a:xfrm>
                  <a:off x="1547998" y="2160000"/>
                  <a:ext cx="6299802" cy="2591360"/>
                  <a:chOff x="1547998" y="2160000"/>
                  <a:chExt cx="6299802" cy="2591360"/>
                </a:xfrm>
              </p:grpSpPr>
              <p:grpSp>
                <p:nvGrpSpPr>
                  <p:cNvPr id="73" name="Skupina 72"/>
                  <p:cNvGrpSpPr/>
                  <p:nvPr/>
                </p:nvGrpSpPr>
                <p:grpSpPr>
                  <a:xfrm>
                    <a:off x="1547998" y="2160000"/>
                    <a:ext cx="6299802" cy="2591360"/>
                    <a:chOff x="1547998" y="2160000"/>
                    <a:chExt cx="6299802" cy="2591360"/>
                  </a:xfrm>
                </p:grpSpPr>
                <p:grpSp>
                  <p:nvGrpSpPr>
                    <p:cNvPr id="61" name="Skupina 60"/>
                    <p:cNvGrpSpPr/>
                    <p:nvPr/>
                  </p:nvGrpSpPr>
                  <p:grpSpPr>
                    <a:xfrm>
                      <a:off x="1547998" y="2160000"/>
                      <a:ext cx="6299802" cy="2030812"/>
                      <a:chOff x="1547998" y="2160000"/>
                      <a:chExt cx="6299802" cy="2030812"/>
                    </a:xfrm>
                  </p:grpSpPr>
                  <p:grpSp>
                    <p:nvGrpSpPr>
                      <p:cNvPr id="36" name="Skupina 35"/>
                      <p:cNvGrpSpPr/>
                      <p:nvPr/>
                    </p:nvGrpSpPr>
                    <p:grpSpPr>
                      <a:xfrm>
                        <a:off x="1547998" y="2160000"/>
                        <a:ext cx="6191252" cy="503705"/>
                        <a:chOff x="1547998" y="2160000"/>
                        <a:chExt cx="6191252" cy="503705"/>
                      </a:xfrm>
                    </p:grpSpPr>
                    <p:grpSp>
                      <p:nvGrpSpPr>
                        <p:cNvPr id="7" name="Skupina 6"/>
                        <p:cNvGrpSpPr/>
                        <p:nvPr/>
                      </p:nvGrpSpPr>
                      <p:grpSpPr>
                        <a:xfrm>
                          <a:off x="1547998" y="2160000"/>
                          <a:ext cx="1188001" cy="467360"/>
                          <a:chOff x="971440" y="3065004"/>
                          <a:chExt cx="1188001" cy="467360"/>
                        </a:xfrm>
                      </p:grpSpPr>
                      <p:sp>
                        <p:nvSpPr>
                          <p:cNvPr id="19" name="Zaoblený obdélník 18"/>
                          <p:cNvSpPr/>
                          <p:nvPr/>
                        </p:nvSpPr>
                        <p:spPr>
                          <a:xfrm>
                            <a:off x="971440" y="3065004"/>
                            <a:ext cx="1188001" cy="467360"/>
                          </a:xfrm>
                          <a:prstGeom prst="roundRect">
                            <a:avLst/>
                          </a:prstGeom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cs-CZ" sz="18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" lastClr="FFFFFF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17" name="Textové pole 2"/>
                          <p:cNvSpPr txBox="1"/>
                          <p:nvPr/>
                        </p:nvSpPr>
                        <p:spPr>
                          <a:xfrm>
                            <a:off x="1079442" y="3065004"/>
                            <a:ext cx="1005864" cy="467360"/>
                          </a:xfrm>
                          <a:prstGeom prst="rect">
                            <a:avLst/>
                          </a:prstGeom>
                          <a:noFill/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2000" b="1" i="0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srgbClr val="44546A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OŠETŘUJÍCÍ </a:t>
                            </a:r>
                            <a:r>
                              <a:rPr kumimoji="0" lang="cs-CZ" sz="2000" b="1" i="0" u="none" strike="noStrike" kern="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44546A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LÉKAŘ</a:t>
                            </a:r>
                            <a:endParaRPr kumimoji="0" lang="cs-CZ" sz="2000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44546A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" name="Skupina 10"/>
                        <p:cNvGrpSpPr/>
                        <p:nvPr/>
                      </p:nvGrpSpPr>
                      <p:grpSpPr>
                        <a:xfrm>
                          <a:off x="2772000" y="2160000"/>
                          <a:ext cx="3239135" cy="503705"/>
                          <a:chOff x="4464727" y="3265540"/>
                          <a:chExt cx="3239135" cy="503705"/>
                        </a:xfrm>
                      </p:grpSpPr>
                      <p:cxnSp>
                        <p:nvCxnSpPr>
                          <p:cNvPr id="24" name="Přímá spojnice se šipkou 23"/>
                          <p:cNvCxnSpPr/>
                          <p:nvPr/>
                        </p:nvCxnSpPr>
                        <p:spPr>
                          <a:xfrm>
                            <a:off x="4464727" y="3445540"/>
                            <a:ext cx="3239135" cy="0"/>
                          </a:xfrm>
                          <a:prstGeom prst="straightConnector1">
                            <a:avLst/>
                          </a:prstGeom>
                          <a:noFill/>
                          <a:ln w="19050" cap="flat" cmpd="sng" algn="ctr">
                            <a:solidFill>
                              <a:srgbClr val="4472C4"/>
                            </a:solidFill>
                            <a:prstDash val="solid"/>
                            <a:miter lim="800000"/>
                            <a:tailEnd type="triangle"/>
                          </a:ln>
                          <a:effectLst/>
                        </p:spPr>
                      </p:cxnSp>
                      <p:cxnSp>
                        <p:nvCxnSpPr>
                          <p:cNvPr id="25" name="Přímá spojnice se šipkou 24"/>
                          <p:cNvCxnSpPr/>
                          <p:nvPr/>
                        </p:nvCxnSpPr>
                        <p:spPr>
                          <a:xfrm flipH="1">
                            <a:off x="4464727" y="3553540"/>
                            <a:ext cx="3237865" cy="0"/>
                          </a:xfrm>
                          <a:prstGeom prst="straightConnector1">
                            <a:avLst/>
                          </a:prstGeom>
                          <a:noFill/>
                          <a:ln w="19050" cap="flat" cmpd="sng" algn="ctr">
                            <a:solidFill>
                              <a:srgbClr val="70AD47"/>
                            </a:solidFill>
                            <a:prstDash val="solid"/>
                            <a:miter lim="800000"/>
                            <a:tailEnd type="triangle"/>
                          </a:ln>
                          <a:effectLst/>
                        </p:spPr>
                      </p:cxnSp>
                      <p:sp>
                        <p:nvSpPr>
                          <p:cNvPr id="26" name="Textové pole 16"/>
                          <p:cNvSpPr txBox="1"/>
                          <p:nvPr/>
                        </p:nvSpPr>
                        <p:spPr>
                          <a:xfrm>
                            <a:off x="5184727" y="3589540"/>
                            <a:ext cx="1798955" cy="17970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53813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Poskytnutí údajů z databáze</a:t>
                            </a:r>
                            <a:endParaRPr kumimoji="0" lang="cs-CZ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65B08D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7" name="Textové pole 17"/>
                          <p:cNvSpPr txBox="1"/>
                          <p:nvPr/>
                        </p:nvSpPr>
                        <p:spPr>
                          <a:xfrm>
                            <a:off x="4464727" y="3265540"/>
                            <a:ext cx="3239135" cy="18005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Vystavení Rozhodnutí o </a:t>
                            </a:r>
                            <a:r>
                              <a:rPr kumimoji="0" lang="cs-CZ" sz="1600" b="0" i="0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potřebě </a:t>
                            </a: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ošetřování / péče</a:t>
                            </a:r>
                            <a:endParaRPr kumimoji="0" lang="cs-CZ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65B08D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2" name="Skupina 11"/>
                        <p:cNvGrpSpPr/>
                        <p:nvPr/>
                      </p:nvGrpSpPr>
                      <p:grpSpPr>
                        <a:xfrm>
                          <a:off x="6120000" y="2160000"/>
                          <a:ext cx="1619250" cy="467360"/>
                          <a:chOff x="5265668" y="3169826"/>
                          <a:chExt cx="1619250" cy="467360"/>
                        </a:xfrm>
                      </p:grpSpPr>
                      <p:sp>
                        <p:nvSpPr>
                          <p:cNvPr id="34" name="Zaoblený obdélník 33"/>
                          <p:cNvSpPr/>
                          <p:nvPr/>
                        </p:nvSpPr>
                        <p:spPr>
                          <a:xfrm>
                            <a:off x="5265668" y="3169826"/>
                            <a:ext cx="1619250" cy="467360"/>
                          </a:xfrm>
                          <a:prstGeom prst="roundRect">
                            <a:avLst/>
                          </a:prstGeom>
                          <a:solidFill>
                            <a:srgbClr val="005E1D"/>
                          </a:solidFill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cs-CZ" sz="18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" lastClr="FFFFFF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" name="Textové pole 9"/>
                          <p:cNvSpPr txBox="1"/>
                          <p:nvPr/>
                        </p:nvSpPr>
                        <p:spPr>
                          <a:xfrm>
                            <a:off x="5373668" y="3169826"/>
                            <a:ext cx="1439545" cy="467360"/>
                          </a:xfrm>
                          <a:prstGeom prst="rect">
                            <a:avLst/>
                          </a:prstGeom>
                          <a:grpFill/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2000" b="1" i="0" u="none" strike="noStrike" kern="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ČSSZ</a:t>
                            </a:r>
                            <a:endParaRPr kumimoji="0" lang="cs-CZ" sz="2000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</p:grpSp>
                  <p:cxnSp>
                    <p:nvCxnSpPr>
                      <p:cNvPr id="55" name="Přímá spojnice se šipkou 54"/>
                      <p:cNvCxnSpPr/>
                      <p:nvPr/>
                    </p:nvCxnSpPr>
                    <p:spPr>
                      <a:xfrm>
                        <a:off x="6606570" y="2734267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70AD47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56" name="Přímá spojnice se šipkou 55"/>
                      <p:cNvCxnSpPr/>
                      <p:nvPr/>
                    </p:nvCxnSpPr>
                    <p:spPr>
                      <a:xfrm flipV="1">
                        <a:off x="6711265" y="2734267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FFC000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sp>
                    <p:nvSpPr>
                      <p:cNvPr id="57" name="Textové pole 23"/>
                      <p:cNvSpPr txBox="1"/>
                      <p:nvPr/>
                    </p:nvSpPr>
                    <p:spPr>
                      <a:xfrm>
                        <a:off x="6121778" y="2751267"/>
                        <a:ext cx="431165" cy="1439545"/>
                      </a:xfrm>
                      <a:prstGeom prst="rect">
                        <a:avLst/>
                      </a:prstGeom>
                      <a:noFill/>
                      <a:ln w="19050">
                        <a:noFill/>
                      </a:ln>
                    </p:spPr>
                    <p:txBody>
                      <a:bodyPr rot="0" spcFirstLastPara="0" vert="vert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Ověření údajů </a:t>
                        </a:r>
                        <a:r>
                          <a:rPr kumimoji="0" lang="cs-CZ" sz="16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o potřebě </a:t>
                        </a: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ošetřování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8" name="Textové pole 24"/>
                      <p:cNvSpPr txBox="1"/>
                      <p:nvPr/>
                    </p:nvSpPr>
                    <p:spPr>
                      <a:xfrm>
                        <a:off x="6755296" y="2734267"/>
                        <a:ext cx="575310" cy="1439545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txBody>
                      <a:bodyPr rot="0" spcFirstLastPara="0" vert="vert270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C000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Žádost a podklady pro rozhodnutí o nároku a výši dávky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9" name="Textové pole 67"/>
                      <p:cNvSpPr txBox="1"/>
                      <p:nvPr/>
                    </p:nvSpPr>
                    <p:spPr>
                      <a:xfrm>
                        <a:off x="7416000" y="2736000"/>
                        <a:ext cx="431800" cy="1439545"/>
                      </a:xfrm>
                      <a:prstGeom prst="rect">
                        <a:avLst/>
                      </a:prstGeom>
                      <a:noFill/>
                      <a:ln w="19050">
                        <a:noFill/>
                      </a:ln>
                    </p:spPr>
                    <p:txBody>
                      <a:bodyPr rot="0" spcFirstLastPara="0" vert="vert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Notifikace o doručení a zpracování podání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cxnSp>
                    <p:nvCxnSpPr>
                      <p:cNvPr id="60" name="Přímá spojnice se šipkou 59"/>
                      <p:cNvCxnSpPr/>
                      <p:nvPr/>
                    </p:nvCxnSpPr>
                    <p:spPr>
                      <a:xfrm>
                        <a:off x="7344000" y="2736000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70AD47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</p:grpSp>
                <p:grpSp>
                  <p:nvGrpSpPr>
                    <p:cNvPr id="72" name="Skupina 71"/>
                    <p:cNvGrpSpPr/>
                    <p:nvPr/>
                  </p:nvGrpSpPr>
                  <p:grpSpPr>
                    <a:xfrm>
                      <a:off x="6120000" y="4284000"/>
                      <a:ext cx="1619250" cy="467360"/>
                      <a:chOff x="5418068" y="3322787"/>
                      <a:chExt cx="1619250" cy="467360"/>
                    </a:xfrm>
                    <a:solidFill>
                      <a:srgbClr val="FFCC00"/>
                    </a:solidFill>
                  </p:grpSpPr>
                  <p:sp>
                    <p:nvSpPr>
                      <p:cNvPr id="70" name="Zaoblený obdélník 69"/>
                      <p:cNvSpPr/>
                      <p:nvPr/>
                    </p:nvSpPr>
                    <p:spPr>
                      <a:xfrm>
                        <a:off x="5418068" y="3322787"/>
                        <a:ext cx="1619250" cy="467360"/>
                      </a:xfrm>
                      <a:prstGeom prst="round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cs-CZ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" lastClr="FFFFF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" name="Textové pole 12"/>
                      <p:cNvSpPr txBox="1"/>
                      <p:nvPr/>
                    </p:nvSpPr>
                    <p:spPr>
                      <a:xfrm>
                        <a:off x="5526068" y="3322787"/>
                        <a:ext cx="1475099" cy="467360"/>
                      </a:xfrm>
                      <a:prstGeom prst="rect">
                        <a:avLst/>
                      </a:prstGeom>
                      <a:noFill/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20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44546A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ZAMĚSTNAVATEL</a:t>
                        </a:r>
                        <a:endParaRPr kumimoji="0" lang="cs-CZ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</p:grpSp>
              <p:cxnSp>
                <p:nvCxnSpPr>
                  <p:cNvPr id="78" name="Přímá spojnice se šipkou 77"/>
                  <p:cNvCxnSpPr/>
                  <p:nvPr/>
                </p:nvCxnSpPr>
                <p:spPr>
                  <a:xfrm flipH="1">
                    <a:off x="2700000" y="2664000"/>
                    <a:ext cx="3382645" cy="1619250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70AD47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sp>
                <p:nvSpPr>
                  <p:cNvPr id="79" name="Textové pole 41"/>
                  <p:cNvSpPr txBox="1"/>
                  <p:nvPr/>
                </p:nvSpPr>
                <p:spPr>
                  <a:xfrm rot="19790653">
                    <a:off x="2975066" y="3141998"/>
                    <a:ext cx="2572024" cy="43180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txBody>
                  <a:bodyPr rot="0" spcFirstLastPara="0" vert="horz" wrap="square" lIns="0" tIns="0" rIns="0" bIns="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Poskytnutí údajů o stavu dávky prostřednictvím služby </a:t>
                    </a:r>
                    <a:r>
                      <a:rPr kumimoji="0" lang="cs-CZ" sz="16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ePortálu</a:t>
                    </a:r>
                    <a:r>
                      <a:rPr kumimoji="0" lang="cs-CZ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ČSSZ</a:t>
                    </a:r>
                  </a:p>
                </p:txBody>
              </p:sp>
            </p:grpSp>
            <p:grpSp>
              <p:nvGrpSpPr>
                <p:cNvPr id="84" name="Skupina 83"/>
                <p:cNvGrpSpPr/>
                <p:nvPr/>
              </p:nvGrpSpPr>
              <p:grpSpPr>
                <a:xfrm>
                  <a:off x="1584000" y="4284000"/>
                  <a:ext cx="1079500" cy="467360"/>
                  <a:chOff x="1584000" y="4284000"/>
                  <a:chExt cx="1079500" cy="467360"/>
                </a:xfrm>
              </p:grpSpPr>
              <p:sp>
                <p:nvSpPr>
                  <p:cNvPr id="82" name="Zaoblený obdélník 81"/>
                  <p:cNvSpPr/>
                  <p:nvPr/>
                </p:nvSpPr>
                <p:spPr>
                  <a:xfrm>
                    <a:off x="1584000" y="4284000"/>
                    <a:ext cx="1079500" cy="467360"/>
                  </a:xfrm>
                  <a:prstGeom prst="round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cs-CZ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3" name="Textové pole 36"/>
                  <p:cNvSpPr txBox="1"/>
                  <p:nvPr/>
                </p:nvSpPr>
                <p:spPr>
                  <a:xfrm>
                    <a:off x="1656000" y="4284000"/>
                    <a:ext cx="899160" cy="46736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Pojištěnec</a:t>
                    </a:r>
                    <a:endParaRPr kumimoji="0" lang="cs-CZ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cxnSp>
            <p:nvCxnSpPr>
              <p:cNvPr id="89" name="Přímá spojnice se šipkou 88"/>
              <p:cNvCxnSpPr/>
              <p:nvPr/>
            </p:nvCxnSpPr>
            <p:spPr>
              <a:xfrm>
                <a:off x="2844000" y="4392000"/>
                <a:ext cx="3058795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ED7D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90" name="Textové pole 95"/>
            <p:cNvSpPr txBox="1"/>
            <p:nvPr/>
          </p:nvSpPr>
          <p:spPr>
            <a:xfrm>
              <a:off x="3168000" y="4392000"/>
              <a:ext cx="2159000" cy="3594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Oznámení o potřebě ošetřování </a:t>
              </a:r>
              <a:endPara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 </a:t>
              </a:r>
              <a:r>
                <a:rPr kumimoji="0" lang="cs-CZ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žádost o ošetřovné</a:t>
              </a:r>
              <a:endPara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65B08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790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ošetřovné</a:t>
            </a:r>
            <a:endParaRPr lang="cs-CZ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Ošetřující lékař vystaví elektronicky Rozhodnutí o potřebě dlouhodobé péče v případech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hospitalizace alespoň 4 kalendářní dny po sobě jdoucí + předpoklad potřeby dlouhodobé péče po dobu alespoň 30 kalendářních dnů po propuštění </a:t>
            </a: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hospitalizace,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inkurabilního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stavu, který vyžaduje poskytování paliativní péče a dlouhodobé péče v domácím prostředí.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Při vystavení bude generováno číslo elektronického formuláře – obdobně jako u </a:t>
            </a:r>
            <a:r>
              <a:rPr lang="cs-CZ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eNeschopenky</a:t>
            </a: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Ošetřující lékař rozhodnutí o potřebě dlouhodobé péče zašle ČSSZ.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ČSSZ zašle pojištěnci identifikátor formou SMS či e-mailu (dle sdělených kontaktních údajů), příp. lékař předá rozhodnutí pojištěnci v listinné podobě; rozhodnutí bude pro pojištěnce dostupné na </a:t>
            </a:r>
            <a:r>
              <a:rPr lang="cs-CZ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ePortálu</a:t>
            </a: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ČSSZ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09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ošetřovné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Rozhodnutí o vzniku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potřeby dlouhodobé péče</a:t>
            </a:r>
            <a:endParaRPr lang="cs-CZ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Rozhodnutí o ukončení potřeby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péče</a:t>
            </a:r>
            <a:endParaRPr lang="cs-CZ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</a:t>
            </a: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trvání potřeby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péče (nejméně </a:t>
            </a: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jednou měsíčně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Hlášení ošetřujícího lékaře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louhodobého ošetřovného se týká převzetí do péče, propuštění z péče, hospitalizace, </a:t>
            </a:r>
            <a:r>
              <a:rPr lang="cs-CZ" sz="16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změna diagnózy</a:t>
            </a:r>
            <a:endParaRPr lang="cs-CZ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03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917" y="140464"/>
            <a:ext cx="5352331" cy="658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81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3343" y="762258"/>
            <a:ext cx="7832855" cy="720000"/>
          </a:xfrm>
        </p:spPr>
        <p:txBody>
          <a:bodyPr rtlCol="0">
            <a:normAutofit/>
          </a:bodyPr>
          <a:lstStyle/>
          <a:p>
            <a:pPr rtl="0"/>
            <a:r>
              <a:rPr lang="cs-CZ" sz="2800" b="1" dirty="0" smtClean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Procesní mapa</a:t>
            </a:r>
            <a:endParaRPr lang="en-gb" sz="2800" b="1" dirty="0">
              <a:solidFill>
                <a:schemeClr val="accent4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559578" y="191025"/>
            <a:ext cx="6682228" cy="6463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/>
            <a:r>
              <a:rPr lang="cs-CZ" sz="36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ošetřovné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B5363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Zaoblený obdélník 63"/>
          <p:cNvSpPr/>
          <p:nvPr/>
        </p:nvSpPr>
        <p:spPr>
          <a:xfrm>
            <a:off x="5286375" y="3195320"/>
            <a:ext cx="1619250" cy="467360"/>
          </a:xfrm>
          <a:prstGeom prst="roundRect">
            <a:avLst/>
          </a:prstGeom>
          <a:grp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Zaoblený obdélník 65"/>
          <p:cNvSpPr/>
          <p:nvPr/>
        </p:nvSpPr>
        <p:spPr>
          <a:xfrm>
            <a:off x="4257089" y="4814570"/>
            <a:ext cx="1619250" cy="467360"/>
          </a:xfrm>
          <a:prstGeom prst="roundRect">
            <a:avLst/>
          </a:prstGeom>
          <a:grp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Zaoblený obdélník 67"/>
          <p:cNvSpPr/>
          <p:nvPr/>
        </p:nvSpPr>
        <p:spPr>
          <a:xfrm>
            <a:off x="5286375" y="3195320"/>
            <a:ext cx="1619250" cy="467360"/>
          </a:xfrm>
          <a:prstGeom prst="roundRect">
            <a:avLst/>
          </a:prstGeom>
          <a:grp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2" name="Skupina 91"/>
          <p:cNvGrpSpPr/>
          <p:nvPr/>
        </p:nvGrpSpPr>
        <p:grpSpPr>
          <a:xfrm>
            <a:off x="559578" y="2053491"/>
            <a:ext cx="8495573" cy="4092470"/>
            <a:chOff x="1548000" y="2160000"/>
            <a:chExt cx="6299800" cy="2693241"/>
          </a:xfrm>
        </p:grpSpPr>
        <p:grpSp>
          <p:nvGrpSpPr>
            <p:cNvPr id="91" name="Skupina 90"/>
            <p:cNvGrpSpPr/>
            <p:nvPr/>
          </p:nvGrpSpPr>
          <p:grpSpPr>
            <a:xfrm>
              <a:off x="1548000" y="2160000"/>
              <a:ext cx="6299800" cy="2591360"/>
              <a:chOff x="1548000" y="2160000"/>
              <a:chExt cx="6299800" cy="2591360"/>
            </a:xfrm>
          </p:grpSpPr>
          <p:grpSp>
            <p:nvGrpSpPr>
              <p:cNvPr id="86" name="Skupina 85"/>
              <p:cNvGrpSpPr/>
              <p:nvPr/>
            </p:nvGrpSpPr>
            <p:grpSpPr>
              <a:xfrm>
                <a:off x="1548000" y="2160000"/>
                <a:ext cx="6299800" cy="2591360"/>
                <a:chOff x="1548000" y="2160000"/>
                <a:chExt cx="6299800" cy="2591360"/>
              </a:xfrm>
            </p:grpSpPr>
            <p:grpSp>
              <p:nvGrpSpPr>
                <p:cNvPr id="85" name="Skupina 84"/>
                <p:cNvGrpSpPr/>
                <p:nvPr/>
              </p:nvGrpSpPr>
              <p:grpSpPr>
                <a:xfrm>
                  <a:off x="1548000" y="2160000"/>
                  <a:ext cx="6299800" cy="2591360"/>
                  <a:chOff x="1548000" y="2160000"/>
                  <a:chExt cx="6299800" cy="2591360"/>
                </a:xfrm>
              </p:grpSpPr>
              <p:grpSp>
                <p:nvGrpSpPr>
                  <p:cNvPr id="73" name="Skupina 72"/>
                  <p:cNvGrpSpPr/>
                  <p:nvPr/>
                </p:nvGrpSpPr>
                <p:grpSpPr>
                  <a:xfrm>
                    <a:off x="1548000" y="2160000"/>
                    <a:ext cx="6299800" cy="2591360"/>
                    <a:chOff x="1548000" y="2160000"/>
                    <a:chExt cx="6299800" cy="2591360"/>
                  </a:xfrm>
                </p:grpSpPr>
                <p:grpSp>
                  <p:nvGrpSpPr>
                    <p:cNvPr id="61" name="Skupina 60"/>
                    <p:cNvGrpSpPr/>
                    <p:nvPr/>
                  </p:nvGrpSpPr>
                  <p:grpSpPr>
                    <a:xfrm>
                      <a:off x="1548000" y="2160000"/>
                      <a:ext cx="6299800" cy="2059163"/>
                      <a:chOff x="1548000" y="2160000"/>
                      <a:chExt cx="6299800" cy="2059163"/>
                    </a:xfrm>
                  </p:grpSpPr>
                  <p:grpSp>
                    <p:nvGrpSpPr>
                      <p:cNvPr id="36" name="Skupina 35"/>
                      <p:cNvGrpSpPr/>
                      <p:nvPr/>
                    </p:nvGrpSpPr>
                    <p:grpSpPr>
                      <a:xfrm>
                        <a:off x="1548000" y="2160000"/>
                        <a:ext cx="6191250" cy="518074"/>
                        <a:chOff x="1548000" y="2160000"/>
                        <a:chExt cx="6191250" cy="518074"/>
                      </a:xfrm>
                    </p:grpSpPr>
                    <p:grpSp>
                      <p:nvGrpSpPr>
                        <p:cNvPr id="7" name="Skupina 6"/>
                        <p:cNvGrpSpPr/>
                        <p:nvPr/>
                      </p:nvGrpSpPr>
                      <p:grpSpPr>
                        <a:xfrm>
                          <a:off x="1548000" y="2160000"/>
                          <a:ext cx="1079500" cy="467360"/>
                          <a:chOff x="971442" y="3065004"/>
                          <a:chExt cx="1079500" cy="467360"/>
                        </a:xfrm>
                      </p:grpSpPr>
                      <p:sp>
                        <p:nvSpPr>
                          <p:cNvPr id="19" name="Zaoblený obdélník 18"/>
                          <p:cNvSpPr/>
                          <p:nvPr/>
                        </p:nvSpPr>
                        <p:spPr>
                          <a:xfrm>
                            <a:off x="971442" y="3065004"/>
                            <a:ext cx="1079500" cy="467360"/>
                          </a:xfrm>
                          <a:prstGeom prst="roundRect">
                            <a:avLst/>
                          </a:prstGeom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cs-CZ" sz="18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" lastClr="FFFFFF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17" name="Textové pole 2"/>
                          <p:cNvSpPr txBox="1"/>
                          <p:nvPr/>
                        </p:nvSpPr>
                        <p:spPr>
                          <a:xfrm>
                            <a:off x="1043755" y="3065004"/>
                            <a:ext cx="934848" cy="467360"/>
                          </a:xfrm>
                          <a:prstGeom prst="rect">
                            <a:avLst/>
                          </a:prstGeom>
                          <a:noFill/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2000" b="1" i="0" u="none" strike="noStrike" kern="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44546A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OŠETŘUJÍCÍ LÉKAŘ</a:t>
                            </a:r>
                            <a:endParaRPr kumimoji="0" lang="cs-CZ" sz="2000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44546A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" name="Skupina 10"/>
                        <p:cNvGrpSpPr/>
                        <p:nvPr/>
                      </p:nvGrpSpPr>
                      <p:grpSpPr>
                        <a:xfrm>
                          <a:off x="2772000" y="2160000"/>
                          <a:ext cx="3239135" cy="518074"/>
                          <a:chOff x="4464727" y="3265540"/>
                          <a:chExt cx="3239135" cy="518074"/>
                        </a:xfrm>
                      </p:grpSpPr>
                      <p:cxnSp>
                        <p:nvCxnSpPr>
                          <p:cNvPr id="24" name="Přímá spojnice se šipkou 23"/>
                          <p:cNvCxnSpPr/>
                          <p:nvPr/>
                        </p:nvCxnSpPr>
                        <p:spPr>
                          <a:xfrm>
                            <a:off x="4464727" y="3445540"/>
                            <a:ext cx="3239135" cy="0"/>
                          </a:xfrm>
                          <a:prstGeom prst="straightConnector1">
                            <a:avLst/>
                          </a:prstGeom>
                          <a:noFill/>
                          <a:ln w="19050" cap="flat" cmpd="sng" algn="ctr">
                            <a:solidFill>
                              <a:srgbClr val="4472C4"/>
                            </a:solidFill>
                            <a:prstDash val="solid"/>
                            <a:miter lim="800000"/>
                            <a:tailEnd type="triangle"/>
                          </a:ln>
                          <a:effectLst/>
                        </p:spPr>
                      </p:cxnSp>
                      <p:cxnSp>
                        <p:nvCxnSpPr>
                          <p:cNvPr id="25" name="Přímá spojnice se šipkou 24"/>
                          <p:cNvCxnSpPr/>
                          <p:nvPr/>
                        </p:nvCxnSpPr>
                        <p:spPr>
                          <a:xfrm flipH="1">
                            <a:off x="4464727" y="3553540"/>
                            <a:ext cx="3237865" cy="0"/>
                          </a:xfrm>
                          <a:prstGeom prst="straightConnector1">
                            <a:avLst/>
                          </a:prstGeom>
                          <a:noFill/>
                          <a:ln w="19050" cap="flat" cmpd="sng" algn="ctr">
                            <a:solidFill>
                              <a:srgbClr val="70AD47"/>
                            </a:solidFill>
                            <a:prstDash val="solid"/>
                            <a:miter lim="800000"/>
                            <a:tailEnd type="triangle"/>
                          </a:ln>
                          <a:effectLst/>
                        </p:spPr>
                      </p:cxnSp>
                      <p:sp>
                        <p:nvSpPr>
                          <p:cNvPr id="26" name="Textové pole 16"/>
                          <p:cNvSpPr txBox="1"/>
                          <p:nvPr/>
                        </p:nvSpPr>
                        <p:spPr>
                          <a:xfrm>
                            <a:off x="5070808" y="3603909"/>
                            <a:ext cx="1798955" cy="17970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53813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Poskytnutí údajů z databáze</a:t>
                            </a:r>
                            <a:endParaRPr kumimoji="0" lang="cs-CZ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65B08D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7" name="Textové pole 17"/>
                          <p:cNvSpPr txBox="1"/>
                          <p:nvPr/>
                        </p:nvSpPr>
                        <p:spPr>
                          <a:xfrm>
                            <a:off x="4464727" y="3265540"/>
                            <a:ext cx="3239135" cy="18005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Vystavení Rozhodnutí o </a:t>
                            </a:r>
                            <a:r>
                              <a:rPr kumimoji="0" lang="cs-CZ" sz="1600" b="0" i="0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potřebě dlouhodobé </a:t>
                            </a: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péče</a:t>
                            </a:r>
                            <a:endParaRPr kumimoji="0" lang="cs-CZ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65B08D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2" name="Skupina 11"/>
                        <p:cNvGrpSpPr/>
                        <p:nvPr/>
                      </p:nvGrpSpPr>
                      <p:grpSpPr>
                        <a:xfrm>
                          <a:off x="6120000" y="2160000"/>
                          <a:ext cx="1619250" cy="467360"/>
                          <a:chOff x="5265668" y="3169826"/>
                          <a:chExt cx="1619250" cy="467360"/>
                        </a:xfrm>
                      </p:grpSpPr>
                      <p:sp>
                        <p:nvSpPr>
                          <p:cNvPr id="34" name="Zaoblený obdélník 33"/>
                          <p:cNvSpPr/>
                          <p:nvPr/>
                        </p:nvSpPr>
                        <p:spPr>
                          <a:xfrm>
                            <a:off x="5265668" y="3169826"/>
                            <a:ext cx="1619250" cy="467360"/>
                          </a:xfrm>
                          <a:prstGeom prst="roundRect">
                            <a:avLst/>
                          </a:prstGeom>
                          <a:solidFill>
                            <a:srgbClr val="005E1D"/>
                          </a:solidFill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cs-CZ" sz="18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" lastClr="FFFFFF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" name="Textové pole 9"/>
                          <p:cNvSpPr txBox="1"/>
                          <p:nvPr/>
                        </p:nvSpPr>
                        <p:spPr>
                          <a:xfrm>
                            <a:off x="5373668" y="3169826"/>
                            <a:ext cx="1439545" cy="467360"/>
                          </a:xfrm>
                          <a:prstGeom prst="rect">
                            <a:avLst/>
                          </a:prstGeom>
                          <a:grpFill/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2000" b="1" i="0" u="none" strike="noStrike" kern="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ČSSZ</a:t>
                            </a:r>
                            <a:endParaRPr kumimoji="0" lang="cs-CZ" sz="2000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</p:grpSp>
                  <p:cxnSp>
                    <p:nvCxnSpPr>
                      <p:cNvPr id="55" name="Přímá spojnice se šipkou 54"/>
                      <p:cNvCxnSpPr/>
                      <p:nvPr/>
                    </p:nvCxnSpPr>
                    <p:spPr>
                      <a:xfrm>
                        <a:off x="6652873" y="2737091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70AD47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56" name="Přímá spojnice se šipkou 55"/>
                      <p:cNvCxnSpPr/>
                      <p:nvPr/>
                    </p:nvCxnSpPr>
                    <p:spPr>
                      <a:xfrm flipV="1">
                        <a:off x="6743099" y="2736000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FFC000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sp>
                    <p:nvSpPr>
                      <p:cNvPr id="57" name="Textové pole 23"/>
                      <p:cNvSpPr txBox="1"/>
                      <p:nvPr/>
                    </p:nvSpPr>
                    <p:spPr>
                      <a:xfrm>
                        <a:off x="6170382" y="2779618"/>
                        <a:ext cx="431165" cy="1439545"/>
                      </a:xfrm>
                      <a:prstGeom prst="rect">
                        <a:avLst/>
                      </a:prstGeom>
                      <a:noFill/>
                      <a:ln w="19050">
                        <a:noFill/>
                      </a:ln>
                    </p:spPr>
                    <p:txBody>
                      <a:bodyPr rot="0" spcFirstLastPara="0" vert="vert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Ověření údajů o </a:t>
                        </a:r>
                        <a:r>
                          <a:rPr kumimoji="0" lang="cs-CZ" sz="16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potřebě dlouhodobé péče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8" name="Textové pole 24"/>
                      <p:cNvSpPr txBox="1"/>
                      <p:nvPr/>
                    </p:nvSpPr>
                    <p:spPr>
                      <a:xfrm>
                        <a:off x="6770114" y="2734724"/>
                        <a:ext cx="575310" cy="1439545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txBody>
                      <a:bodyPr rot="0" spcFirstLastPara="0" vert="vert270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C000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Žádost a podklady pro rozhodnutí o nároku a výši dávky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9" name="Textové pole 67"/>
                      <p:cNvSpPr txBox="1"/>
                      <p:nvPr/>
                    </p:nvSpPr>
                    <p:spPr>
                      <a:xfrm>
                        <a:off x="7416000" y="2736000"/>
                        <a:ext cx="431800" cy="1439545"/>
                      </a:xfrm>
                      <a:prstGeom prst="rect">
                        <a:avLst/>
                      </a:prstGeom>
                      <a:noFill/>
                      <a:ln w="19050">
                        <a:noFill/>
                      </a:ln>
                    </p:spPr>
                    <p:txBody>
                      <a:bodyPr rot="0" spcFirstLastPara="0" vert="vert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Notifikace o doručení a zpracování podání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cxnSp>
                    <p:nvCxnSpPr>
                      <p:cNvPr id="60" name="Přímá spojnice se šipkou 59"/>
                      <p:cNvCxnSpPr/>
                      <p:nvPr/>
                    </p:nvCxnSpPr>
                    <p:spPr>
                      <a:xfrm>
                        <a:off x="7344000" y="2736000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70AD47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</p:grpSp>
                <p:grpSp>
                  <p:nvGrpSpPr>
                    <p:cNvPr id="72" name="Skupina 71"/>
                    <p:cNvGrpSpPr/>
                    <p:nvPr/>
                  </p:nvGrpSpPr>
                  <p:grpSpPr>
                    <a:xfrm>
                      <a:off x="6120000" y="4284000"/>
                      <a:ext cx="1619250" cy="467360"/>
                      <a:chOff x="5418068" y="3322787"/>
                      <a:chExt cx="1619250" cy="467360"/>
                    </a:xfrm>
                    <a:solidFill>
                      <a:srgbClr val="FFCC00"/>
                    </a:solidFill>
                  </p:grpSpPr>
                  <p:sp>
                    <p:nvSpPr>
                      <p:cNvPr id="70" name="Zaoblený obdélník 69"/>
                      <p:cNvSpPr/>
                      <p:nvPr/>
                    </p:nvSpPr>
                    <p:spPr>
                      <a:xfrm>
                        <a:off x="5418068" y="3322787"/>
                        <a:ext cx="1619250" cy="467360"/>
                      </a:xfrm>
                      <a:prstGeom prst="round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cs-CZ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" lastClr="FFFFF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" name="Textové pole 12"/>
                      <p:cNvSpPr txBox="1"/>
                      <p:nvPr/>
                    </p:nvSpPr>
                    <p:spPr>
                      <a:xfrm>
                        <a:off x="5526068" y="3322787"/>
                        <a:ext cx="1439545" cy="467360"/>
                      </a:xfrm>
                      <a:prstGeom prst="rect">
                        <a:avLst/>
                      </a:prstGeom>
                      <a:noFill/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20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44546A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ZAMĚSTNAVATEL</a:t>
                        </a:r>
                        <a:endParaRPr kumimoji="0" lang="cs-CZ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</p:grpSp>
              <p:cxnSp>
                <p:nvCxnSpPr>
                  <p:cNvPr id="78" name="Přímá spojnice se šipkou 77"/>
                  <p:cNvCxnSpPr/>
                  <p:nvPr/>
                </p:nvCxnSpPr>
                <p:spPr>
                  <a:xfrm flipH="1">
                    <a:off x="2700000" y="2664000"/>
                    <a:ext cx="3382645" cy="1619250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70AD47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sp>
                <p:nvSpPr>
                  <p:cNvPr id="79" name="Textové pole 41"/>
                  <p:cNvSpPr txBox="1"/>
                  <p:nvPr/>
                </p:nvSpPr>
                <p:spPr>
                  <a:xfrm rot="19911717">
                    <a:off x="3107888" y="3142101"/>
                    <a:ext cx="2339340" cy="43180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txBody>
                  <a:bodyPr rot="0" spcFirstLastPara="0" vert="horz" wrap="square" lIns="0" tIns="0" rIns="0" bIns="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Poskytnutí údajů o stavu dávky prostřednictvím služby </a:t>
                    </a:r>
                    <a:r>
                      <a:rPr kumimoji="0" lang="cs-CZ" sz="16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ePortálu</a:t>
                    </a:r>
                    <a:r>
                      <a:rPr kumimoji="0" lang="cs-CZ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ČSSZ</a:t>
                    </a:r>
                  </a:p>
                </p:txBody>
              </p:sp>
            </p:grpSp>
            <p:grpSp>
              <p:nvGrpSpPr>
                <p:cNvPr id="84" name="Skupina 83"/>
                <p:cNvGrpSpPr/>
                <p:nvPr/>
              </p:nvGrpSpPr>
              <p:grpSpPr>
                <a:xfrm>
                  <a:off x="1584000" y="4284000"/>
                  <a:ext cx="1079500" cy="467360"/>
                  <a:chOff x="1584000" y="4284000"/>
                  <a:chExt cx="1079500" cy="467360"/>
                </a:xfrm>
              </p:grpSpPr>
              <p:sp>
                <p:nvSpPr>
                  <p:cNvPr id="82" name="Zaoblený obdélník 81"/>
                  <p:cNvSpPr/>
                  <p:nvPr/>
                </p:nvSpPr>
                <p:spPr>
                  <a:xfrm>
                    <a:off x="1584000" y="4284000"/>
                    <a:ext cx="1079500" cy="467360"/>
                  </a:xfrm>
                  <a:prstGeom prst="round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cs-CZ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3" name="Textové pole 36"/>
                  <p:cNvSpPr txBox="1"/>
                  <p:nvPr/>
                </p:nvSpPr>
                <p:spPr>
                  <a:xfrm>
                    <a:off x="1656000" y="4284000"/>
                    <a:ext cx="899160" cy="46736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Pojištěnec</a:t>
                    </a:r>
                    <a:endParaRPr kumimoji="0" lang="cs-CZ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cxnSp>
            <p:nvCxnSpPr>
              <p:cNvPr id="89" name="Přímá spojnice se šipkou 88"/>
              <p:cNvCxnSpPr/>
              <p:nvPr/>
            </p:nvCxnSpPr>
            <p:spPr>
              <a:xfrm>
                <a:off x="2844000" y="4392000"/>
                <a:ext cx="3058795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ED7D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90" name="Textové pole 95"/>
            <p:cNvSpPr txBox="1"/>
            <p:nvPr/>
          </p:nvSpPr>
          <p:spPr>
            <a:xfrm>
              <a:off x="3192939" y="4493831"/>
              <a:ext cx="2159000" cy="3594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Oznámení o potřebě </a:t>
              </a:r>
              <a:r>
                <a:rPr kumimoji="0" lang="cs-CZ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dlouhodobé péče a </a:t>
              </a:r>
              <a:r>
                <a:rPr kumimoji="0" lang="cs-CZ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žádost o </a:t>
              </a:r>
              <a:r>
                <a:rPr kumimoji="0" lang="cs-CZ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dlouhodobé ošetřovné</a:t>
              </a:r>
              <a:endPara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65B08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6102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Otcovská</a:t>
            </a:r>
            <a:endParaRPr lang="cs-CZ" sz="3600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Pojištěnec oznamuje zaměstnavateli nástup na rodičovskou dovolenou a žádá o otcovskou.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Zaměstnavatel předává OSSZ oznámení o žádosti a podklady pro rozhodnutí o nároku a výši dávky.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cs-CZ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lékaře pro účely otcovské v naprosté většině případů není třeba.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Potvrzuje se jen případná hospitalizace dítěte ze zdravotních důvodů na straně dítěte nebo matky dítěte, která nastala v průběhu 6-ti týdnů ode dne porodu.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90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Zavedení elektronizace dávek NP</a:t>
            </a:r>
            <a:endParaRPr lang="cs-CZ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Návrh zákona byl předložen Poslanecké sněmovně jako sněmovní tisk č. 706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Vypořádání připomínek bylo projednáno se zástupci lékařských i zaměstnavatelských sdružení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Navrhovaná účinnost je od </a:t>
            </a:r>
            <a:r>
              <a:rPr lang="cs-CZ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1. 1. 2025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straně ČSSZ probíhají technické přípravy v průběhu legislativního procesu</a:t>
            </a:r>
          </a:p>
          <a:p>
            <a:pPr marL="0" indent="0">
              <a:lnSpc>
                <a:spcPct val="110000"/>
              </a:lnSpc>
              <a:buNone/>
            </a:pPr>
            <a:endParaRPr lang="cs-CZ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Součástí návrhu je zavedení ošetřovného u OSVČ a zaměstnanců na DPP a DPČ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0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193" y="440257"/>
            <a:ext cx="5443191" cy="6098655"/>
          </a:xfrm>
        </p:spPr>
      </p:pic>
    </p:spTree>
    <p:extLst>
      <p:ext uri="{BB962C8B-B14F-4D97-AF65-F5344CB8AC3E}">
        <p14:creationId xmlns:p14="http://schemas.microsoft.com/office/powerpoint/2010/main" val="208322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9578" y="771492"/>
            <a:ext cx="7832855" cy="720000"/>
          </a:xfrm>
        </p:spPr>
        <p:txBody>
          <a:bodyPr rtlCol="0">
            <a:normAutofit/>
          </a:bodyPr>
          <a:lstStyle/>
          <a:p>
            <a:pPr rtl="0"/>
            <a:r>
              <a:rPr lang="cs-CZ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Postup lékaře</a:t>
            </a:r>
            <a:endParaRPr lang="en-gb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9578" y="1617706"/>
            <a:ext cx="9155921" cy="4920085"/>
          </a:xfrm>
        </p:spPr>
        <p:txBody>
          <a:bodyPr rtlCol="0"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Ošetřující </a:t>
            </a:r>
            <a:r>
              <a:rPr lang="cs-CZ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lékař </a:t>
            </a:r>
            <a:r>
              <a:rPr lang="cs-CZ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cs-CZ" sz="20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cs-CZ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poskytovatel </a:t>
            </a:r>
            <a:r>
              <a:rPr lang="cs-CZ" sz="20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pracovnělékařských</a:t>
            </a:r>
            <a:r>
              <a:rPr lang="cs-CZ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služeb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Lékař posuzuje, zda jsou splněny podmínky pro vydání rozhodnutí o skutečnosti, že byť pojištěnka nevykonává práci zakázanou těhotným ženám, matkám do konce 9 měsíce po porodu a kojícím ženám,  vykonávaná práce ohrožuje její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těhotenství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zdraví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mateřství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schopnost kojení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Posuzuje se konkrétní vykonávaná práce ve vztahu ke zdravotnímu stavu konkrétní pojištěnky.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Lékař vystavené rozhodnutí předává pojištěnce, která jej předloží zaměstnavateli. Na ČSSZ lékař rozhodnutí nezasílá.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když zaměstnavatel na základě rozhodnutí lékaře převede pojištěnku na jinou práci či jinak upraví pracovní podmínky, nemusí vzniknout nárok na dávku (dosahování stejného výdělku)</a:t>
            </a:r>
            <a:endParaRPr lang="cs-CZ" sz="16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20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459787" y="246720"/>
            <a:ext cx="10341563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E1D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Vyrovnávací příspěvek v těhotenství a mateřství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005E1D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1228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9578" y="771492"/>
            <a:ext cx="7832855" cy="720000"/>
          </a:xfrm>
        </p:spPr>
        <p:txBody>
          <a:bodyPr rtlCol="0">
            <a:normAutofit/>
          </a:bodyPr>
          <a:lstStyle/>
          <a:p>
            <a:r>
              <a:rPr lang="cs-CZ" sz="2800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Shrnutí – případy využití</a:t>
            </a:r>
            <a:endParaRPr lang="en-gb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9578" y="1617706"/>
            <a:ext cx="9155921" cy="4920085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Praktický lékař</a:t>
            </a:r>
            <a:endParaRPr lang="cs-CZ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Zdravotní stav pacienta vyžaduje nutně ošetřování jinou osobou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Osoba, která jinak pečuje o dítě, onemocněla a nemůže proto pečovat o dítě</a:t>
            </a:r>
            <a:endParaRPr lang="cs-CZ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ošetřovné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cs-CZ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nkurabilní</a:t>
            </a: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stav – rozhoduje o vzniku a ukončení, potvrzuje trvání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Hospitalizace – přebírá do péče případ z nemocnice, potvrzuje trvání, rozhoduje o ukončení</a:t>
            </a:r>
          </a:p>
          <a:p>
            <a:pPr marL="0" lvl="0" indent="0">
              <a:buNone/>
            </a:pPr>
            <a:r>
              <a:rPr lang="cs-CZ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Praktický </a:t>
            </a:r>
            <a:r>
              <a:rPr lang="cs-CZ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lékař pro děti a dorost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Zdravotní stav dítěte vyžaduje nutně ošetřování jinou osobou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Karanténa dítěte do 10 let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ošetřovné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Inkurabilní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stav – rozhoduje o vzniku a ukončení, potvrzuje trvání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Hospitalizace – přebírá do péče </a:t>
            </a: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případ z 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nemocnice, potvrzuje trvání, rozhoduje o ukončení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523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9578" y="771492"/>
            <a:ext cx="7832855" cy="720000"/>
          </a:xfrm>
        </p:spPr>
        <p:txBody>
          <a:bodyPr rtlCol="0">
            <a:normAutofit/>
          </a:bodyPr>
          <a:lstStyle/>
          <a:p>
            <a:r>
              <a:rPr lang="cs-CZ" sz="2800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Shrnutí – případy využití</a:t>
            </a:r>
            <a:endParaRPr lang="en-gb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9578" y="1617706"/>
            <a:ext cx="9155921" cy="4920085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Gynekolog</a:t>
            </a:r>
            <a:endParaRPr lang="cs-CZ"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Peněžitá pomoc v mateřství – potvrzení data porodu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 a dlouhodobé ošetřovné – spíše výjimečně (obdobné případy jako praktický lékař)</a:t>
            </a:r>
          </a:p>
          <a:p>
            <a:pPr marL="0" lvl="0" indent="0">
              <a:buNone/>
            </a:pPr>
            <a:r>
              <a:rPr lang="cs-CZ" sz="24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Nemocnice (poskytovatel lůžkové péče)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Potvrzuje hospitalizaci ošetřované osoby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Rozhoduje o vzniku potřeby péče v případě hospitalizace osoby, která jinak pečuje o dítě do 10 let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Dlouhodobé </a:t>
            </a: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Rozhoduje o vzniku dlouhodobé péče z důvodu hospitalizace (aspoň 4 dny)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Potvrzuje hospitalizaci ošetřované osoby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Otcovská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Potvrzuje hospitalizaci dítěte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Peněžitá pomoc v mateřství – potvrzení data předčasného porodu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cs-CZ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167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668323" y="2323749"/>
            <a:ext cx="9144000" cy="1056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  <a:endParaRPr lang="cs-CZ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668323" y="4642273"/>
            <a:ext cx="5359167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endParaRPr lang="cs-CZ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endParaRPr lang="cs-CZ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endParaRPr lang="cs-CZ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24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42" y="834057"/>
            <a:ext cx="2100624" cy="751009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20" y="863332"/>
            <a:ext cx="1426240" cy="692458"/>
          </a:xfrm>
          <a:prstGeom prst="rect">
            <a:avLst/>
          </a:prstGeom>
        </p:spPr>
      </p:pic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488" y="863332"/>
            <a:ext cx="2201472" cy="59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9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Principy elektronizace dávek nemocenského pojištění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Využití stávajících kanálů a procesů - navázání na zavedené řešení </a:t>
            </a:r>
            <a:r>
              <a:rPr lang="cs-CZ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eNeschopenky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Přístup </a:t>
            </a: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lékařů do 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systému prostřednictvím lékařských SW či aplikace na </a:t>
            </a:r>
            <a:r>
              <a:rPr lang="cs-CZ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ePortálu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ČSSZ; identifikace 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autentizace lékaře bude probíhat jako u </a:t>
            </a:r>
            <a:r>
              <a:rPr lang="cs-CZ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eNeschopenky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(nebude vyžadován elektronický podpis).</a:t>
            </a:r>
          </a:p>
          <a:p>
            <a:pPr lvl="0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Povinně elektronický systém, pro případy výpadků bude papírový tiskopis.</a:t>
            </a:r>
          </a:p>
          <a:p>
            <a:pPr lvl="0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Lékaři postupují shodně jak u pojištěnců ČSSZ tak služebních orgánů (nezabývají se pojistným vztahem; tím, kdo bude ošetřovat).</a:t>
            </a:r>
          </a:p>
          <a:p>
            <a:pPr lvl="0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Veškeré údaje o potřebách ošetřování budou zasílány do systému ČSSZ a dostupné pro služební orgány a zaměstnavatele prostřednictvím elektronických služeb</a:t>
            </a:r>
          </a:p>
          <a:p>
            <a:pPr lvl="0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Výsledek má být 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obdobný jako u </a:t>
            </a:r>
            <a:r>
              <a:rPr lang="cs-CZ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eNeschopenky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pojištěnec pouze oznamuje sociální událost zaměstnavateli, zbytek se děje automatizovaně.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94A15-C206-4292-A047-BB10EDABDAC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8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Změny v </a:t>
            </a:r>
            <a:r>
              <a:rPr lang="cs-CZ" sz="4000" b="1" dirty="0" err="1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eNeschopence</a:t>
            </a:r>
            <a:endParaRPr lang="cs-CZ" sz="4000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Mění se způsob předání rozhodnutí nebo oznámení pojištěnci :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Pojištěnec sdělí telefon nebo e-mail pro zaslání – zaslání identifikátoru formou SMS či e-mailu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Pojištěnec nesdělí kontaktní údaje – lékař předá doklad v listinné podobě (II. díl RDPN)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Pojištěnec též může požádat o předání v listinné podobě</a:t>
            </a:r>
          </a:p>
          <a:p>
            <a:pPr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cs-CZ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ePortálu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ČSSZ nalezne pojištěnec po </a:t>
            </a:r>
            <a:r>
              <a:rPr lang="cs-CZ" sz="200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přihlášení příslušné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dokumenty k vytištění či uložení</a:t>
            </a:r>
          </a:p>
          <a:p>
            <a:pPr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Zaslání SMS či e-mailu se týká těchto situací: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Vznik, trvání, ukončení DPN</a:t>
            </a:r>
          </a:p>
          <a:p>
            <a:pPr lvl="1" algn="just"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Hlášení ošetřujícího lékaře – změna pobytu, vycházek, hospitalizace</a:t>
            </a:r>
          </a:p>
          <a:p>
            <a:pPr marL="457200" lvl="1" indent="0" algn="just">
              <a:lnSpc>
                <a:spcPct val="120000"/>
              </a:lnSpc>
              <a:spcAft>
                <a:spcPts val="300"/>
              </a:spcAft>
              <a:buNone/>
            </a:pP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endParaRPr lang="cs-CZ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51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Peněžitá pomoc v mateřství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Ošetřující lékař - odbornost gynekologie a porodnictví.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Lékař vystaví elektronicky Potvrzení o předpokládaném / skutečném datu porodu, kde uvede předpokládaný termín, popř. datum porodu, pokud k němu došlo předčasně.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Při jedné graviditě vystaví potvrzení jednou bez ohledu na počet pojištěných činností.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Při vystavení bude generováno číslo elektronického formuláře – obdobně jako u </a:t>
            </a:r>
            <a:r>
              <a:rPr lang="cs-CZ" sz="2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eNeschopenky</a:t>
            </a: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Ošetřující lékař potvrzení o očekávaném dni porodu zašle ČSSZ</a:t>
            </a:r>
            <a:r>
              <a:rPr lang="cs-CZ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ČSSZ zašle pojištěnci identifikátor formou SMS či e-mailu (dle sdělených kontaktních údajů), příp. lékař předá rozhodnutí pojištěnci v listinné podobě; </a:t>
            </a:r>
            <a:r>
              <a:rPr lang="cs-CZ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</a:t>
            </a: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bude pro pojištěnce dostupné na </a:t>
            </a:r>
            <a:r>
              <a:rPr lang="cs-CZ" sz="2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ePortálu</a:t>
            </a: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ČSSZ.</a:t>
            </a:r>
            <a:endParaRPr lang="cs-CZ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76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308" y="465513"/>
            <a:ext cx="6387574" cy="5769639"/>
          </a:xfrm>
        </p:spPr>
      </p:pic>
    </p:spTree>
    <p:extLst>
      <p:ext uri="{BB962C8B-B14F-4D97-AF65-F5344CB8AC3E}">
        <p14:creationId xmlns:p14="http://schemas.microsoft.com/office/powerpoint/2010/main" val="50041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5251" y="851867"/>
            <a:ext cx="7832855" cy="720000"/>
          </a:xfrm>
        </p:spPr>
        <p:txBody>
          <a:bodyPr rtlCol="0">
            <a:normAutofit/>
          </a:bodyPr>
          <a:lstStyle/>
          <a:p>
            <a:pPr rtl="0"/>
            <a:r>
              <a:rPr lang="cs-CZ" sz="2800" b="1" dirty="0" smtClean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Procesní</a:t>
            </a:r>
            <a:r>
              <a:rPr lang="cs-CZ" sz="4000" b="1" dirty="0" smtClean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800" b="1" dirty="0" smtClean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mapa</a:t>
            </a:r>
            <a:endParaRPr lang="en-gb" sz="2800" b="1" dirty="0">
              <a:solidFill>
                <a:schemeClr val="accent4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75251" y="109777"/>
            <a:ext cx="8976565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lvl="0"/>
            <a:r>
              <a:rPr lang="cs-CZ" sz="2400" b="1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Peněžitá pomoc v mateřství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B5363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Zaoblený obdélník 63"/>
          <p:cNvSpPr/>
          <p:nvPr/>
        </p:nvSpPr>
        <p:spPr>
          <a:xfrm>
            <a:off x="5286375" y="3195320"/>
            <a:ext cx="1619250" cy="467360"/>
          </a:xfrm>
          <a:prstGeom prst="roundRect">
            <a:avLst/>
          </a:prstGeom>
          <a:grp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Zaoblený obdélník 65"/>
          <p:cNvSpPr/>
          <p:nvPr/>
        </p:nvSpPr>
        <p:spPr>
          <a:xfrm>
            <a:off x="4257089" y="4814570"/>
            <a:ext cx="1619250" cy="467360"/>
          </a:xfrm>
          <a:prstGeom prst="roundRect">
            <a:avLst/>
          </a:prstGeom>
          <a:grp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Zaoblený obdélník 67"/>
          <p:cNvSpPr/>
          <p:nvPr/>
        </p:nvSpPr>
        <p:spPr>
          <a:xfrm>
            <a:off x="5286375" y="3195320"/>
            <a:ext cx="1619250" cy="467360"/>
          </a:xfrm>
          <a:prstGeom prst="roundRect">
            <a:avLst/>
          </a:prstGeom>
          <a:grp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2" name="Skupina 91"/>
          <p:cNvGrpSpPr/>
          <p:nvPr/>
        </p:nvGrpSpPr>
        <p:grpSpPr>
          <a:xfrm>
            <a:off x="559578" y="1773065"/>
            <a:ext cx="8298049" cy="4230741"/>
            <a:chOff x="1548000" y="1975453"/>
            <a:chExt cx="5460920" cy="2784237"/>
          </a:xfrm>
        </p:grpSpPr>
        <p:grpSp>
          <p:nvGrpSpPr>
            <p:cNvPr id="91" name="Skupina 90"/>
            <p:cNvGrpSpPr/>
            <p:nvPr/>
          </p:nvGrpSpPr>
          <p:grpSpPr>
            <a:xfrm>
              <a:off x="1548000" y="1975453"/>
              <a:ext cx="5460920" cy="2775907"/>
              <a:chOff x="1548000" y="1975453"/>
              <a:chExt cx="5460920" cy="2775907"/>
            </a:xfrm>
          </p:grpSpPr>
          <p:grpSp>
            <p:nvGrpSpPr>
              <p:cNvPr id="86" name="Skupina 85"/>
              <p:cNvGrpSpPr/>
              <p:nvPr/>
            </p:nvGrpSpPr>
            <p:grpSpPr>
              <a:xfrm>
                <a:off x="1548000" y="1975453"/>
                <a:ext cx="5460920" cy="2775907"/>
                <a:chOff x="1548000" y="1975453"/>
                <a:chExt cx="5460920" cy="2775907"/>
              </a:xfrm>
            </p:grpSpPr>
            <p:grpSp>
              <p:nvGrpSpPr>
                <p:cNvPr id="85" name="Skupina 84"/>
                <p:cNvGrpSpPr/>
                <p:nvPr/>
              </p:nvGrpSpPr>
              <p:grpSpPr>
                <a:xfrm>
                  <a:off x="1548000" y="1975453"/>
                  <a:ext cx="5460920" cy="2775907"/>
                  <a:chOff x="1548000" y="1975453"/>
                  <a:chExt cx="5460920" cy="2775907"/>
                </a:xfrm>
              </p:grpSpPr>
              <p:grpSp>
                <p:nvGrpSpPr>
                  <p:cNvPr id="73" name="Skupina 72"/>
                  <p:cNvGrpSpPr/>
                  <p:nvPr/>
                </p:nvGrpSpPr>
                <p:grpSpPr>
                  <a:xfrm>
                    <a:off x="1548000" y="1975453"/>
                    <a:ext cx="5460920" cy="2775907"/>
                    <a:chOff x="1548000" y="1975453"/>
                    <a:chExt cx="5460920" cy="2775907"/>
                  </a:xfrm>
                </p:grpSpPr>
                <p:grpSp>
                  <p:nvGrpSpPr>
                    <p:cNvPr id="61" name="Skupina 60"/>
                    <p:cNvGrpSpPr/>
                    <p:nvPr/>
                  </p:nvGrpSpPr>
                  <p:grpSpPr>
                    <a:xfrm>
                      <a:off x="1548000" y="1975453"/>
                      <a:ext cx="5460920" cy="2254319"/>
                      <a:chOff x="1548000" y="1975453"/>
                      <a:chExt cx="5460920" cy="2254319"/>
                    </a:xfrm>
                  </p:grpSpPr>
                  <p:grpSp>
                    <p:nvGrpSpPr>
                      <p:cNvPr id="36" name="Skupina 35"/>
                      <p:cNvGrpSpPr/>
                      <p:nvPr/>
                    </p:nvGrpSpPr>
                    <p:grpSpPr>
                      <a:xfrm>
                        <a:off x="1548000" y="1975453"/>
                        <a:ext cx="5423818" cy="688892"/>
                        <a:chOff x="1548000" y="1975453"/>
                        <a:chExt cx="5423818" cy="688892"/>
                      </a:xfrm>
                    </p:grpSpPr>
                    <p:grpSp>
                      <p:nvGrpSpPr>
                        <p:cNvPr id="7" name="Skupina 6"/>
                        <p:cNvGrpSpPr/>
                        <p:nvPr/>
                      </p:nvGrpSpPr>
                      <p:grpSpPr>
                        <a:xfrm>
                          <a:off x="1548000" y="2160000"/>
                          <a:ext cx="1079500" cy="467360"/>
                          <a:chOff x="971442" y="3065004"/>
                          <a:chExt cx="1079500" cy="467360"/>
                        </a:xfrm>
                      </p:grpSpPr>
                      <p:sp>
                        <p:nvSpPr>
                          <p:cNvPr id="19" name="Zaoblený obdélník 18"/>
                          <p:cNvSpPr/>
                          <p:nvPr/>
                        </p:nvSpPr>
                        <p:spPr>
                          <a:xfrm>
                            <a:off x="971442" y="3065004"/>
                            <a:ext cx="1079500" cy="467360"/>
                          </a:xfrm>
                          <a:prstGeom prst="roundRect">
                            <a:avLst/>
                          </a:prstGeom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lang="cs-CZ"/>
                          </a:p>
                        </p:txBody>
                      </p:sp>
                      <p:sp>
                        <p:nvSpPr>
                          <p:cNvPr id="17" name="Textové pole 2"/>
                          <p:cNvSpPr txBox="1"/>
                          <p:nvPr/>
                        </p:nvSpPr>
                        <p:spPr>
                          <a:xfrm>
                            <a:off x="1079442" y="3065004"/>
                            <a:ext cx="899160" cy="467360"/>
                          </a:xfrm>
                          <a:prstGeom prst="rect">
                            <a:avLst/>
                          </a:prstGeom>
                          <a:noFill/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2000" b="1" i="0" u="none" strike="noStrike" kern="0" cap="all" spc="0" normalizeH="0" baseline="0" noProof="0" dirty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OŠETŘUJÍCÍ LÉKAŘ</a:t>
                            </a:r>
                            <a:endParaRPr kumimoji="0" lang="cs-CZ" sz="2000" b="0" i="0" u="none" strike="noStrike" kern="0" cap="all" spc="0" normalizeH="0" baseline="0" noProof="0" dirty="0">
                              <a:ln>
                                <a:noFill/>
                              </a:ln>
                              <a:solidFill>
                                <a:sysClr val="windowText" lastClr="000000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1" name="Skupina 10"/>
                        <p:cNvGrpSpPr/>
                        <p:nvPr/>
                      </p:nvGrpSpPr>
                      <p:grpSpPr>
                        <a:xfrm>
                          <a:off x="2495531" y="1975453"/>
                          <a:ext cx="3239135" cy="688892"/>
                          <a:chOff x="4188258" y="3080993"/>
                          <a:chExt cx="3239135" cy="688892"/>
                        </a:xfrm>
                      </p:grpSpPr>
                      <p:cxnSp>
                        <p:nvCxnSpPr>
                          <p:cNvPr id="24" name="Přímá spojnice se šipkou 23"/>
                          <p:cNvCxnSpPr/>
                          <p:nvPr/>
                        </p:nvCxnSpPr>
                        <p:spPr>
                          <a:xfrm>
                            <a:off x="4492603" y="3444950"/>
                            <a:ext cx="2436291" cy="0"/>
                          </a:xfrm>
                          <a:prstGeom prst="straightConnector1">
                            <a:avLst/>
                          </a:prstGeom>
                          <a:noFill/>
                          <a:ln w="19050" cap="flat" cmpd="sng" algn="ctr">
                            <a:solidFill>
                              <a:srgbClr val="4472C4"/>
                            </a:solidFill>
                            <a:prstDash val="solid"/>
                            <a:miter lim="800000"/>
                            <a:tailEnd type="triangle"/>
                          </a:ln>
                          <a:effectLst/>
                        </p:spPr>
                      </p:cxnSp>
                      <p:cxnSp>
                        <p:nvCxnSpPr>
                          <p:cNvPr id="25" name="Přímá spojnice se šipkou 24"/>
                          <p:cNvCxnSpPr/>
                          <p:nvPr/>
                        </p:nvCxnSpPr>
                        <p:spPr>
                          <a:xfrm flipH="1">
                            <a:off x="4464728" y="3553540"/>
                            <a:ext cx="2464166" cy="0"/>
                          </a:xfrm>
                          <a:prstGeom prst="straightConnector1">
                            <a:avLst/>
                          </a:prstGeom>
                          <a:noFill/>
                          <a:ln w="19050" cap="flat" cmpd="sng" algn="ctr">
                            <a:solidFill>
                              <a:srgbClr val="70AD47"/>
                            </a:solidFill>
                            <a:prstDash val="solid"/>
                            <a:miter lim="800000"/>
                            <a:tailEnd type="triangle"/>
                          </a:ln>
                          <a:effectLst/>
                        </p:spPr>
                      </p:cxnSp>
                      <p:sp>
                        <p:nvSpPr>
                          <p:cNvPr id="26" name="Textové pole 16"/>
                          <p:cNvSpPr txBox="1"/>
                          <p:nvPr/>
                        </p:nvSpPr>
                        <p:spPr>
                          <a:xfrm>
                            <a:off x="4864749" y="3590180"/>
                            <a:ext cx="1798955" cy="179705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53813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Poskytnutí údajů z databáze</a:t>
                            </a:r>
                            <a:endParaRPr kumimoji="0" lang="cs-CZ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65B08D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7" name="Textové pole 17"/>
                          <p:cNvSpPr txBox="1"/>
                          <p:nvPr/>
                        </p:nvSpPr>
                        <p:spPr>
                          <a:xfrm>
                            <a:off x="4188258" y="3080993"/>
                            <a:ext cx="3239135" cy="359410"/>
                          </a:xfrm>
                          <a:prstGeom prst="rect">
                            <a:avLst/>
                          </a:prstGeom>
                          <a:noFill/>
                          <a:ln w="6350">
                            <a:noFill/>
                          </a:ln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Vystavení Potvrzení o předpokládaném / </a:t>
                            </a:r>
                            <a:endParaRPr kumimoji="0" lang="cs-CZ" sz="1600" b="0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2E74B5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1600" b="0" i="0" u="none" strike="noStrike" kern="120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skutečném </a:t>
                            </a:r>
                            <a:r>
                              <a:rPr kumimoji="0" lang="cs-CZ" sz="1600" b="0" i="0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srgbClr val="2E74B5"/>
                                </a:solidFill>
                                <a:effectLst/>
                                <a:uLnTx/>
                                <a:uFillTx/>
                                <a:latin typeface="Calibri" panose="020F0502020204030204" pitchFamily="34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datu porodu</a:t>
                            </a:r>
                            <a:endParaRPr kumimoji="0" lang="cs-CZ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65B08D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12" name="Skupina 11"/>
                        <p:cNvGrpSpPr/>
                        <p:nvPr/>
                      </p:nvGrpSpPr>
                      <p:grpSpPr>
                        <a:xfrm>
                          <a:off x="5352569" y="2155158"/>
                          <a:ext cx="1619249" cy="472202"/>
                          <a:chOff x="4498237" y="3164984"/>
                          <a:chExt cx="1619249" cy="472202"/>
                        </a:xfrm>
                      </p:grpSpPr>
                      <p:sp>
                        <p:nvSpPr>
                          <p:cNvPr id="34" name="Zaoblený obdélník 33"/>
                          <p:cNvSpPr/>
                          <p:nvPr/>
                        </p:nvSpPr>
                        <p:spPr>
                          <a:xfrm>
                            <a:off x="4498237" y="3169826"/>
                            <a:ext cx="1619249" cy="467360"/>
                          </a:xfrm>
                          <a:prstGeom prst="roundRect">
                            <a:avLst/>
                          </a:prstGeom>
                          <a:solidFill>
                            <a:srgbClr val="005E1D"/>
                          </a:solidFill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l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endParaRPr kumimoji="0" lang="cs-CZ" sz="1800" b="0" i="0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ysClr val="window" lastClr="FFFFFF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+mn-ea"/>
                              <a:cs typeface="+mn-cs"/>
                            </a:endParaRPr>
                          </a:p>
                        </p:txBody>
                      </p:sp>
                      <p:sp>
                        <p:nvSpPr>
                          <p:cNvPr id="35" name="Textové pole 9"/>
                          <p:cNvSpPr txBox="1"/>
                          <p:nvPr/>
                        </p:nvSpPr>
                        <p:spPr>
                          <a:xfrm>
                            <a:off x="4580488" y="3164984"/>
                            <a:ext cx="1439545" cy="467360"/>
                          </a:xfrm>
                          <a:prstGeom prst="rect">
                            <a:avLst/>
                          </a:prstGeom>
                          <a:grpFill/>
                          <a:ln w="12700" cap="flat" cmpd="sng" algn="ctr">
                            <a:noFill/>
                            <a:prstDash val="solid"/>
                            <a:miter lim="800000"/>
                          </a:ln>
                          <a:effectLst/>
                        </p:spPr>
                        <p:txBody>
                          <a:bodyPr rot="0" spcFirstLastPara="0" vert="horz" wrap="square" lIns="0" tIns="0" rIns="0" bIns="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marL="0" marR="0" lvl="0" indent="0" algn="ctr" defTabSz="914400" rtl="0" eaLnBrk="1" fontAlgn="auto" latinLnBrk="0" hangingPunct="1">
                              <a:lnSpc>
                                <a:spcPct val="100000"/>
                              </a:lnSpc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  <a:defRPr/>
                            </a:pPr>
                            <a:r>
                              <a:rPr kumimoji="0" lang="cs-CZ" sz="2000" b="1" i="0" u="none" strike="noStrike" kern="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libri" panose="020F0502020204030204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a:t>ČSSZ</a:t>
                            </a:r>
                            <a:endParaRPr kumimoji="0" lang="cs-CZ" sz="2000" b="0" i="0" u="none" strike="noStrike" kern="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  <a:ea typeface="Calibri" panose="020F050202020403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</p:grpSp>
                  <p:cxnSp>
                    <p:nvCxnSpPr>
                      <p:cNvPr id="55" name="Přímá spojnice se šipkou 54"/>
                      <p:cNvCxnSpPr/>
                      <p:nvPr/>
                    </p:nvCxnSpPr>
                    <p:spPr>
                      <a:xfrm>
                        <a:off x="5949037" y="2753852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70AD47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cxnSp>
                    <p:nvCxnSpPr>
                      <p:cNvPr id="56" name="Přímá spojnice se šipkou 55"/>
                      <p:cNvCxnSpPr/>
                      <p:nvPr/>
                    </p:nvCxnSpPr>
                    <p:spPr>
                      <a:xfrm flipV="1">
                        <a:off x="6039124" y="2735704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FFC000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  <p:sp>
                    <p:nvSpPr>
                      <p:cNvPr id="57" name="Textové pole 23"/>
                      <p:cNvSpPr txBox="1"/>
                      <p:nvPr/>
                    </p:nvSpPr>
                    <p:spPr>
                      <a:xfrm>
                        <a:off x="6577755" y="2790227"/>
                        <a:ext cx="431165" cy="1439545"/>
                      </a:xfrm>
                      <a:prstGeom prst="rect">
                        <a:avLst/>
                      </a:prstGeom>
                      <a:noFill/>
                      <a:ln w="19050">
                        <a:noFill/>
                      </a:ln>
                    </p:spPr>
                    <p:txBody>
                      <a:bodyPr rot="0" spcFirstLastPara="0" vert="vert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Notifikace o doručení a zpracování podání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8" name="Textové pole 24"/>
                      <p:cNvSpPr txBox="1"/>
                      <p:nvPr/>
                    </p:nvSpPr>
                    <p:spPr>
                      <a:xfrm>
                        <a:off x="6068257" y="2735999"/>
                        <a:ext cx="477988" cy="1439545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txBody>
                      <a:bodyPr rot="0" spcFirstLastPara="0" vert="vert270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FFC000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Žádost a podklady pro rozhodnutí o nároku a výši dávky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9" name="Textové pole 67"/>
                      <p:cNvSpPr txBox="1"/>
                      <p:nvPr/>
                    </p:nvSpPr>
                    <p:spPr>
                      <a:xfrm>
                        <a:off x="5455983" y="2735704"/>
                        <a:ext cx="358756" cy="1439545"/>
                      </a:xfrm>
                      <a:prstGeom prst="rect">
                        <a:avLst/>
                      </a:prstGeom>
                      <a:noFill/>
                      <a:ln w="19050">
                        <a:noFill/>
                      </a:ln>
                    </p:spPr>
                    <p:txBody>
                      <a:bodyPr rot="0" spcFirstLastPara="0" vert="vert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16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Ověření předpokládaného / </a:t>
                        </a:r>
                        <a:r>
                          <a:rPr kumimoji="0" lang="cs-CZ" sz="1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skutečného </a:t>
                        </a:r>
                        <a:r>
                          <a:rPr kumimoji="0" lang="cs-CZ" sz="16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538135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data porodu</a:t>
                        </a:r>
                        <a:endParaRPr kumimoji="0" lang="cs-CZ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5B08D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cxnSp>
                    <p:nvCxnSpPr>
                      <p:cNvPr id="60" name="Přímá spojnice se šipkou 59"/>
                      <p:cNvCxnSpPr/>
                      <p:nvPr/>
                    </p:nvCxnSpPr>
                    <p:spPr>
                      <a:xfrm>
                        <a:off x="6576569" y="2736000"/>
                        <a:ext cx="0" cy="1439545"/>
                      </a:xfrm>
                      <a:prstGeom prst="straightConnector1">
                        <a:avLst/>
                      </a:prstGeom>
                      <a:noFill/>
                      <a:ln w="19050" cap="flat" cmpd="sng" algn="ctr">
                        <a:solidFill>
                          <a:srgbClr val="70AD47"/>
                        </a:solidFill>
                        <a:prstDash val="solid"/>
                        <a:miter lim="800000"/>
                        <a:tailEnd type="triangle"/>
                      </a:ln>
                      <a:effectLst/>
                    </p:spPr>
                  </p:cxnSp>
                </p:grpSp>
                <p:grpSp>
                  <p:nvGrpSpPr>
                    <p:cNvPr id="72" name="Skupina 71"/>
                    <p:cNvGrpSpPr/>
                    <p:nvPr/>
                  </p:nvGrpSpPr>
                  <p:grpSpPr>
                    <a:xfrm>
                      <a:off x="5379368" y="4284000"/>
                      <a:ext cx="1619250" cy="467360"/>
                      <a:chOff x="4677436" y="3322787"/>
                      <a:chExt cx="1619250" cy="467360"/>
                    </a:xfrm>
                    <a:solidFill>
                      <a:srgbClr val="FFCC00"/>
                    </a:solidFill>
                  </p:grpSpPr>
                  <p:sp>
                    <p:nvSpPr>
                      <p:cNvPr id="70" name="Zaoblený obdélník 69"/>
                      <p:cNvSpPr/>
                      <p:nvPr/>
                    </p:nvSpPr>
                    <p:spPr>
                      <a:xfrm>
                        <a:off x="4677436" y="3322787"/>
                        <a:ext cx="1619250" cy="467360"/>
                      </a:xfrm>
                      <a:prstGeom prst="roundRect">
                        <a:avLst/>
                      </a:prstGeom>
                      <a:solidFill>
                        <a:schemeClr val="tx1">
                          <a:lumMod val="40000"/>
                          <a:lumOff val="60000"/>
                        </a:schemeClr>
                      </a:solidFill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ot="0" spcFirstLastPara="0" vert="horz" wrap="square" lIns="91440" tIns="45720" rIns="91440" bIns="4572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cs-CZ" sz="18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ysClr val="window" lastClr="FFFFF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71" name="Textové pole 12"/>
                      <p:cNvSpPr txBox="1"/>
                      <p:nvPr/>
                    </p:nvSpPr>
                    <p:spPr>
                      <a:xfrm>
                        <a:off x="4758633" y="3322787"/>
                        <a:ext cx="1439545" cy="467360"/>
                      </a:xfrm>
                      <a:prstGeom prst="rect">
                        <a:avLst/>
                      </a:prstGeom>
                      <a:noFill/>
                      <a:ln w="12700" cap="flat" cmpd="sng" algn="ctr">
                        <a:noFill/>
                        <a:prstDash val="solid"/>
                        <a:miter lim="800000"/>
                      </a:ln>
                      <a:effectLst/>
                    </p:spPr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cs-CZ" sz="20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4B5363"/>
                            </a:solidFill>
                            <a:effectLst/>
                            <a:uLnTx/>
                            <a:uFillTx/>
                            <a:latin typeface="Calibri" panose="020F0502020204030204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a:t>ZAMĚSTNAVATEL</a:t>
                        </a:r>
                        <a:endParaRPr kumimoji="0" lang="cs-CZ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4B5363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Calibri" panose="020F0502020204030204" pitchFamily="34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</p:grpSp>
              <p:cxnSp>
                <p:nvCxnSpPr>
                  <p:cNvPr id="78" name="Přímá spojnice se šipkou 77"/>
                  <p:cNvCxnSpPr/>
                  <p:nvPr/>
                </p:nvCxnSpPr>
                <p:spPr>
                  <a:xfrm flipH="1">
                    <a:off x="2700002" y="2664345"/>
                    <a:ext cx="2550081" cy="1618906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rgbClr val="70AD47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sp>
                <p:nvSpPr>
                  <p:cNvPr id="79" name="Textové pole 41"/>
                  <p:cNvSpPr txBox="1"/>
                  <p:nvPr/>
                </p:nvSpPr>
                <p:spPr>
                  <a:xfrm rot="19658993">
                    <a:off x="2756705" y="3153510"/>
                    <a:ext cx="2339340" cy="43180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txBody>
                  <a:bodyPr rot="0" spcFirstLastPara="0" vert="horz" wrap="square" lIns="0" tIns="0" rIns="0" bIns="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Poskytnutí údajů o stavu dávky prostřednictvím služby </a:t>
                    </a:r>
                    <a:r>
                      <a:rPr kumimoji="0" lang="cs-CZ" sz="1600" b="0" i="0" u="none" strike="noStrike" kern="1200" cap="none" spc="0" normalizeH="0" baseline="0" noProof="0" dirty="0" err="1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ePortálu</a:t>
                    </a:r>
                    <a:r>
                      <a:rPr kumimoji="0" lang="cs-CZ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E1D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 ČSSZ</a:t>
                    </a:r>
                  </a:p>
                </p:txBody>
              </p:sp>
            </p:grpSp>
            <p:grpSp>
              <p:nvGrpSpPr>
                <p:cNvPr id="84" name="Skupina 83"/>
                <p:cNvGrpSpPr/>
                <p:nvPr/>
              </p:nvGrpSpPr>
              <p:grpSpPr>
                <a:xfrm>
                  <a:off x="1584000" y="4284000"/>
                  <a:ext cx="1079500" cy="467360"/>
                  <a:chOff x="1584000" y="4284000"/>
                  <a:chExt cx="1079500" cy="467360"/>
                </a:xfrm>
              </p:grpSpPr>
              <p:sp>
                <p:nvSpPr>
                  <p:cNvPr id="82" name="Zaoblený obdélník 81"/>
                  <p:cNvSpPr/>
                  <p:nvPr/>
                </p:nvSpPr>
                <p:spPr>
                  <a:xfrm>
                    <a:off x="1584000" y="4284000"/>
                    <a:ext cx="1079500" cy="467360"/>
                  </a:xfrm>
                  <a:prstGeom prst="round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cs-CZ" sz="1800" b="0" i="0" u="none" strike="noStrike" kern="0" cap="none" spc="0" normalizeH="0" baseline="0" noProof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3" name="Textové pole 36"/>
                  <p:cNvSpPr txBox="1"/>
                  <p:nvPr/>
                </p:nvSpPr>
                <p:spPr>
                  <a:xfrm>
                    <a:off x="1656000" y="4284000"/>
                    <a:ext cx="899160" cy="467360"/>
                  </a:xfrm>
                  <a:prstGeom prst="rect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cs-CZ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Pojištěnka</a:t>
                    </a:r>
                    <a:endParaRPr kumimoji="0" lang="cs-CZ" sz="20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cxnSp>
            <p:nvCxnSpPr>
              <p:cNvPr id="89" name="Přímá spojnice se šipkou 88"/>
              <p:cNvCxnSpPr/>
              <p:nvPr/>
            </p:nvCxnSpPr>
            <p:spPr>
              <a:xfrm>
                <a:off x="2844000" y="4392000"/>
                <a:ext cx="2392167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rgbClr val="ED7D31"/>
                </a:solidFill>
                <a:prstDash val="solid"/>
                <a:miter lim="800000"/>
                <a:tailEnd type="triangle"/>
              </a:ln>
              <a:effectLst/>
            </p:spPr>
          </p:cxnSp>
        </p:grpSp>
        <p:sp>
          <p:nvSpPr>
            <p:cNvPr id="90" name="Textové pole 95"/>
            <p:cNvSpPr txBox="1"/>
            <p:nvPr/>
          </p:nvSpPr>
          <p:spPr>
            <a:xfrm>
              <a:off x="2908062" y="4400280"/>
              <a:ext cx="2159000" cy="35941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Oznámení o nástupu na </a:t>
              </a:r>
              <a:r>
                <a:rPr kumimoji="0" lang="cs-CZ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cs-CZ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 žádost o PPM</a:t>
              </a:r>
              <a:endPara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65B08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0613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  <a:endParaRPr lang="cs-CZ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Ošetřující lékař (popř. KHS) vystaví elektronicky Rozhodnutí o potřebě ošetřování/péče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Při jedné potřebě ošetřování vystaví rozhodnutí jednou bez ohledu na počet pojištěných činností, případné střídání v péči.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Při vystavení bude generováno číslo (identifikátor) elektronického formuláře – obdobně jako u </a:t>
            </a:r>
            <a:r>
              <a:rPr lang="cs-CZ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eNeschopenky</a:t>
            </a:r>
            <a:r>
              <a:rPr lang="cs-C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Ošetřující lékař Rozhodnutí o potřebě ošetřování/péče zašle ČSSZ.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ČSSZ zašle pojištěnci identifikátor formou SMS či </a:t>
            </a:r>
            <a:r>
              <a:rPr lang="cs-CZ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e-mailu (dle sdělených kontaktních údajů), příp. lékař předá rozhodnutí pojištěnci v listinné podobě; rozhodnutí bude pro pojištěnce dostupné na </a:t>
            </a:r>
            <a:r>
              <a:rPr lang="cs-CZ" sz="2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ePortálu</a:t>
            </a:r>
            <a:r>
              <a:rPr lang="cs-CZ" sz="2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ČSSZ</a:t>
            </a:r>
            <a:endParaRPr lang="cs-CZ" sz="2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9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005E1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</a:t>
            </a:r>
            <a:endParaRPr lang="cs-CZ" b="1" dirty="0">
              <a:solidFill>
                <a:srgbClr val="005E1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57864"/>
            <a:ext cx="10515600" cy="4719099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Rozhodnutí o vzniku potřeby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ošetřování/péče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Zdravotní stav dítěte či jiné fyzické osoby vyžaduje nezbytně ošetřování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Nařízení karantény dítěti do 10 let - je třeba o ně pečovat, protože nemůže docházet do školského zařízení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Fyzická osoba onemocněla a nemůže proto pečovat o dítě do 10 let, o které jinak pečuje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8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Uzavření školského zařízení – netýká se lékařů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cs-CZ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Rozhodnutí o ukončení potřeby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ošetřování/péče</a:t>
            </a:r>
            <a:endParaRPr lang="cs-CZ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Potvrzení </a:t>
            </a: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trvání potřeby </a:t>
            </a: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ošetřování/péče </a:t>
            </a:r>
            <a:r>
              <a:rPr lang="cs-CZ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(nejméně jednou měsíčně)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 déletrvajících potřeb ošetřování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Podpůrčí </a:t>
            </a: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doba činí 9/16 dní, nad rámec podpůrčí doby slouží jen pro omluvení nepřítomnosti v práci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Hlášení ošetřujícího lékaře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Ošetřovného se týká: převzetí do péče, propuštění z péče, hospitalizace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cs-CZ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94A15-C206-4292-A047-BB10EDABDA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46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1407</TotalTime>
  <Words>1418</Words>
  <Application>Microsoft Office PowerPoint</Application>
  <PresentationFormat>Širokoúhlá obrazovka</PresentationFormat>
  <Paragraphs>190</Paragraphs>
  <Slides>24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Tahoma</vt:lpstr>
      <vt:lpstr>Times New Roman</vt:lpstr>
      <vt:lpstr>Wingdings</vt:lpstr>
      <vt:lpstr>Motiv Office</vt:lpstr>
      <vt:lpstr>Elektronizace dávek nemocenského pojištění</vt:lpstr>
      <vt:lpstr>Zavedení elektronizace dávek NP</vt:lpstr>
      <vt:lpstr>Principy elektronizace dávek nemocenského pojištění</vt:lpstr>
      <vt:lpstr>Změny v eNeschopence</vt:lpstr>
      <vt:lpstr>Peněžitá pomoc v mateřství</vt:lpstr>
      <vt:lpstr>Prezentace aplikace PowerPoint</vt:lpstr>
      <vt:lpstr>Procesní mapa</vt:lpstr>
      <vt:lpstr>Ošetřovné</vt:lpstr>
      <vt:lpstr>Ošetřovné</vt:lpstr>
      <vt:lpstr>Prezentace aplikace PowerPoint</vt:lpstr>
      <vt:lpstr>Prezentace aplikace PowerPoint</vt:lpstr>
      <vt:lpstr>Prezentace aplikace PowerPoint</vt:lpstr>
      <vt:lpstr>Ošetřovné</vt:lpstr>
      <vt:lpstr>Procesní mapa</vt:lpstr>
      <vt:lpstr>Dlouhodobé ošetřovné</vt:lpstr>
      <vt:lpstr>Dlouhodobé ošetřovné</vt:lpstr>
      <vt:lpstr>Prezentace aplikace PowerPoint</vt:lpstr>
      <vt:lpstr>Procesní mapa</vt:lpstr>
      <vt:lpstr>Otcovská</vt:lpstr>
      <vt:lpstr>Prezentace aplikace PowerPoint</vt:lpstr>
      <vt:lpstr>Postup lékaře</vt:lpstr>
      <vt:lpstr>Shrnutí – případy využití</vt:lpstr>
      <vt:lpstr>Shrnutí – případy využití</vt:lpstr>
      <vt:lpstr>Prezentace aplikace PowerPoint</vt:lpstr>
    </vt:vector>
  </TitlesOfParts>
  <Company>ČSSZ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Koukolová Tereza (ČSSZ 0)</dc:creator>
  <cp:lastModifiedBy>Bolcková Eva (ČSSZ 32)</cp:lastModifiedBy>
  <cp:revision>55</cp:revision>
  <cp:lastPrinted>2024-03-20T10:22:04Z</cp:lastPrinted>
  <dcterms:created xsi:type="dcterms:W3CDTF">2023-03-02T13:57:36Z</dcterms:created>
  <dcterms:modified xsi:type="dcterms:W3CDTF">2024-06-12T15:33:51Z</dcterms:modified>
</cp:coreProperties>
</file>